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36"/>
  </p:notesMasterIdLst>
  <p:sldIdLst>
    <p:sldId id="256" r:id="rId2"/>
    <p:sldId id="257" r:id="rId3"/>
    <p:sldId id="258" r:id="rId4"/>
    <p:sldId id="259" r:id="rId5"/>
    <p:sldId id="265" r:id="rId6"/>
    <p:sldId id="260" r:id="rId7"/>
    <p:sldId id="264" r:id="rId8"/>
    <p:sldId id="299" r:id="rId9"/>
    <p:sldId id="271" r:id="rId10"/>
    <p:sldId id="297" r:id="rId11"/>
    <p:sldId id="294" r:id="rId12"/>
    <p:sldId id="295" r:id="rId13"/>
    <p:sldId id="296" r:id="rId14"/>
    <p:sldId id="298" r:id="rId15"/>
    <p:sldId id="291" r:id="rId16"/>
    <p:sldId id="276" r:id="rId17"/>
    <p:sldId id="277" r:id="rId18"/>
    <p:sldId id="293" r:id="rId19"/>
    <p:sldId id="263" r:id="rId20"/>
    <p:sldId id="281" r:id="rId21"/>
    <p:sldId id="267" r:id="rId22"/>
    <p:sldId id="268" r:id="rId23"/>
    <p:sldId id="269" r:id="rId24"/>
    <p:sldId id="280" r:id="rId25"/>
    <p:sldId id="279" r:id="rId26"/>
    <p:sldId id="283" r:id="rId27"/>
    <p:sldId id="284" r:id="rId28"/>
    <p:sldId id="282" r:id="rId29"/>
    <p:sldId id="273" r:id="rId30"/>
    <p:sldId id="288" r:id="rId31"/>
    <p:sldId id="287" r:id="rId32"/>
    <p:sldId id="272" r:id="rId33"/>
    <p:sldId id="262" r:id="rId34"/>
    <p:sldId id="274" r:id="rId35"/>
  </p:sldIdLst>
  <p:sldSz cx="12192000" cy="6858000"/>
  <p:notesSz cx="6858000" cy="9144000"/>
  <p:embeddedFontLst>
    <p:embeddedFont>
      <p:font typeface="NanumGothic" panose="020D0604000000000000" pitchFamily="50" charset="-127"/>
      <p:regular r:id="rId37"/>
      <p:bold r:id="rId38"/>
    </p:embeddedFont>
    <p:embeddedFont>
      <p:font typeface="Pretendard" panose="020B0600000101010101" charset="-127"/>
      <p:regular r:id="rId39"/>
    </p:embeddedFont>
    <p:embeddedFont>
      <p:font typeface="Calibri Light" panose="020F0302020204030204" pitchFamily="34" charset="0"/>
      <p:regular r:id="rId40"/>
      <p:italic r:id="rId41"/>
    </p:embeddedFont>
    <p:embeddedFont>
      <p:font typeface="Calibri" panose="020F0502020204030204" pitchFamily="34" charset="0"/>
      <p:regular r:id="rId42"/>
      <p:bold r:id="rId43"/>
      <p:italic r:id="rId44"/>
      <p:boldItalic r:id="rId45"/>
    </p:embeddedFont>
    <p:embeddedFont>
      <p:font typeface="맑은 고딕" panose="020B0503020000020004" pitchFamily="50" charset="-127"/>
      <p:regular r:id="rId46"/>
      <p:bold r:id="rId4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D46CC"/>
    <a:srgbClr val="AC5AAD"/>
    <a:srgbClr val="94D7E9"/>
    <a:srgbClr val="009CE7"/>
    <a:srgbClr val="FFD966"/>
    <a:srgbClr val="539F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478" autoAdjust="0"/>
    <p:restoredTop sz="96966"/>
  </p:normalViewPr>
  <p:slideViewPr>
    <p:cSldViewPr snapToGrid="0">
      <p:cViewPr varScale="1">
        <p:scale>
          <a:sx n="85" d="100"/>
          <a:sy n="85" d="100"/>
        </p:scale>
        <p:origin x="90" y="75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6.fntdata"/><Relationship Id="rId47" Type="http://schemas.openxmlformats.org/officeDocument/2006/relationships/font" Target="fonts/font11.fnt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7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46" Type="http://schemas.openxmlformats.org/officeDocument/2006/relationships/font" Target="fonts/font10.fntdata"/><Relationship Id="rId20" Type="http://schemas.openxmlformats.org/officeDocument/2006/relationships/slide" Target="slides/slide19.xml"/><Relationship Id="rId41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2D94F2-9458-FE40-A7DA-014411B0C36B}" type="datetimeFigureOut">
              <a:rPr lang="en-US" smtClean="0"/>
              <a:t>12/3/2023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A41781-8A80-9644-B50A-B8338F6AD5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28148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A41781-8A80-9644-B50A-B8338F6AD51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0489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A41781-8A80-9644-B50A-B8338F6AD51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881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A41781-8A80-9644-B50A-B8338F6AD51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9089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A41781-8A80-9644-B50A-B8338F6AD51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003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A41781-8A80-9644-B50A-B8338F6AD51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7334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A41781-8A80-9644-B50A-B8338F6AD51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4523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A41781-8A80-9644-B50A-B8338F6AD51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550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A41781-8A80-9644-B50A-B8338F6AD51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6417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A41781-8A80-9644-B50A-B8338F6AD51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78214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A41781-8A80-9644-B50A-B8338F6AD51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36973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A41781-8A80-9644-B50A-B8338F6AD51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423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A41781-8A80-9644-B50A-B8338F6AD51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24611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A41781-8A80-9644-B50A-B8338F6AD51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2842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A41781-8A80-9644-B50A-B8338F6AD51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10973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A41781-8A80-9644-B50A-B8338F6AD51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6429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A41781-8A80-9644-B50A-B8338F6AD51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06960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A41781-8A80-9644-B50A-B8338F6AD51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04977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A41781-8A80-9644-B50A-B8338F6AD51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1242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A41781-8A80-9644-B50A-B8338F6AD51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71095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A41781-8A80-9644-B50A-B8338F6AD51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56434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A41781-8A80-9644-B50A-B8338F6AD51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43873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A41781-8A80-9644-B50A-B8338F6AD51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9000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A41781-8A80-9644-B50A-B8338F6AD51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45362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A41781-8A80-9644-B50A-B8338F6AD51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49420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A41781-8A80-9644-B50A-B8338F6AD515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56752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A41781-8A80-9644-B50A-B8338F6AD515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88194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A41781-8A80-9644-B50A-B8338F6AD515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94273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A41781-8A80-9644-B50A-B8338F6AD515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65236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A41781-8A80-9644-B50A-B8338F6AD51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8159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A41781-8A80-9644-B50A-B8338F6AD51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8783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A41781-8A80-9644-B50A-B8338F6AD51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8012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A41781-8A80-9644-B50A-B8338F6AD51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1443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A41781-8A80-9644-B50A-B8338F6AD51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11858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A41781-8A80-9644-B50A-B8338F6AD51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70568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18AF2D-A517-FC80-8397-9DE524FE52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59671F-7447-D72E-4605-053325F4AF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C5B663-15E2-D5CC-E6B7-DF9C833ECC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9DEBB-CF5A-6243-8E4D-E0A1321F689E}" type="datetimeFigureOut">
              <a:rPr lang="en-US" smtClean="0"/>
              <a:t>12/3/2023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7EB51D-5CFA-CE82-F56E-B64FC84215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F26384-97B3-AF2A-7EEA-7846E7021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630967-C46B-FB45-890D-53CE23AA15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870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4D8C5-8F2F-1C99-3EC2-145AF3BA47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4C3C176-70EC-1D97-D0CA-3C19995EDC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39DEDB-BEFD-18B2-4084-AB0CC5BB50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9DEBB-CF5A-6243-8E4D-E0A1321F689E}" type="datetimeFigureOut">
              <a:rPr lang="en-US" smtClean="0"/>
              <a:t>12/3/2023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F4F9FA-EE94-87EF-895D-C4011415A7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954B51-0B76-FEFF-0CE5-306BEEE123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630967-C46B-FB45-890D-53CE23AA15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3760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A77EAED-4A82-AA98-602F-D6062FD77C5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6479226-3F64-CCB9-C53B-F6A3D5C61F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892D59-E47E-8DBB-81F4-A7C972804F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9DEBB-CF5A-6243-8E4D-E0A1321F689E}" type="datetimeFigureOut">
              <a:rPr lang="en-US" smtClean="0"/>
              <a:t>12/3/2023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731057-E485-6628-7047-8AE5CC9D0A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705A74-AA63-7851-D934-D7DD1867E5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630967-C46B-FB45-890D-53CE23AA15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3438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4BA57E-8F14-11DF-AC7E-487BD6FEE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C9EF0F-81A4-3441-CCB8-977657B6EA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A4C755-80BE-D49C-6A51-3C729EB08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9DEBB-CF5A-6243-8E4D-E0A1321F689E}" type="datetimeFigureOut">
              <a:rPr lang="en-US" smtClean="0"/>
              <a:t>12/3/2023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FA99D8-82D1-DFAE-31DD-1AAB2BBE34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08528C-89F7-B71A-5D93-3C669F194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630967-C46B-FB45-890D-53CE23AA15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249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F20C6B-8BE4-2565-68D5-835EC18DA9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D7863B-9811-C337-5E1E-F4264CEFFB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0EC665-3FFF-00C0-DD62-24D8986C7E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9DEBB-CF5A-6243-8E4D-E0A1321F689E}" type="datetimeFigureOut">
              <a:rPr lang="en-US" smtClean="0"/>
              <a:t>12/3/2023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9ADB5B-5E21-0EAB-A89A-C5D0C135C3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82FF43-542C-A924-8039-8176E50B00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630967-C46B-FB45-890D-53CE23AA15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2669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3842A2-9E8B-0EFE-C126-C5CB92F5E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AFFC00-39BD-58D7-1EF3-C70FC8E6C9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B3C45B-ECA5-C15A-5A64-CF2439117C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78C9CA-52D5-E322-705B-62436FE39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9DEBB-CF5A-6243-8E4D-E0A1321F689E}" type="datetimeFigureOut">
              <a:rPr lang="en-US" smtClean="0"/>
              <a:t>12/3/2023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8F5A2B-BFA8-105B-FA5D-CDA301358C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5A433A-4F8A-B2D6-299D-204B49C7F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630967-C46B-FB45-890D-53CE23AA15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2963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7348BA-C9C2-A364-071D-7ECCD25FC0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E13AD9-4C06-672B-281B-A880AA744C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E4CC87-F93D-FD8A-9AD4-C253D93266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C420808-16B4-4F2B-E1FC-0989B33C65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4D747CE-C5F1-485C-764A-B0BD08AC2DC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3D41E95-6A56-7FE7-080D-90ECF460EB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9DEBB-CF5A-6243-8E4D-E0A1321F689E}" type="datetimeFigureOut">
              <a:rPr lang="en-US" smtClean="0"/>
              <a:t>12/3/2023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4DA0144-1BFB-EA69-2FC3-5A3BB32C69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ACC39E-AA05-8257-35DD-73DACBF80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630967-C46B-FB45-890D-53CE23AA15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6620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71C900-3E46-B25C-7EC8-2105F0357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4425B8-7C17-E3E1-5350-3F8071FD0C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9DEBB-CF5A-6243-8E4D-E0A1321F689E}" type="datetimeFigureOut">
              <a:rPr lang="en-US" smtClean="0"/>
              <a:t>12/3/2023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3C2A21-80E5-2C42-E0AC-CF0C19212A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BFA239-6BE1-988E-C957-89605089F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630967-C46B-FB45-890D-53CE23AA15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6074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DEF88E0-6141-AA21-5BD3-2D3C535F1E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9DEBB-CF5A-6243-8E4D-E0A1321F689E}" type="datetimeFigureOut">
              <a:rPr lang="en-US" smtClean="0"/>
              <a:t>12/3/2023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7785110-9BB9-1778-F143-F1B44A007C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A0754D-6DD0-7C5B-20EA-8BCD7A996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630967-C46B-FB45-890D-53CE23AA15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6444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094C20-2691-084F-B3E0-8342ED43EB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5D21DD-0E4C-96CC-9636-399B83D2F3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A8B13C-406B-839F-9DE2-1DB17D7822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FE5B16-B74E-6267-3EA4-D002F9400A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9DEBB-CF5A-6243-8E4D-E0A1321F689E}" type="datetimeFigureOut">
              <a:rPr lang="en-US" smtClean="0"/>
              <a:t>12/3/2023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84B8D4-DB51-1C99-5A8F-3A51C47D0F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2059A7-D9EC-CBCA-1735-5B5EC857B5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630967-C46B-FB45-890D-53CE23AA15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2786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0A8BA-F116-1FAB-C4D8-1610CE368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57AFA39-83D7-B457-779C-872B26D89FB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A9B5B5-B321-AA5D-7393-C7362A44FC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6EAA85-1C3E-FD6A-6F45-F620F34E70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9DEBB-CF5A-6243-8E4D-E0A1321F689E}" type="datetimeFigureOut">
              <a:rPr lang="en-US" smtClean="0"/>
              <a:t>12/3/2023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33C738-CCC1-4246-A149-DE4CFA8A0D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8D7864-F8FD-FCF3-9A25-2E75368E4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630967-C46B-FB45-890D-53CE23AA15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2626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A8D7DFC-BBA1-BFA5-B641-A8A015E73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35B9F3-F1B4-0E79-C950-1A3FB9DA52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23F9BE-2EBA-0185-9FF3-13C65418E3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39DEBB-CF5A-6243-8E4D-E0A1321F689E}" type="datetimeFigureOut">
              <a:rPr lang="en-US" smtClean="0"/>
              <a:t>12/3/2023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379E2F-6A90-E49F-7DE0-00B18E7C0D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FB6FD6-9CB1-CCBE-1F3B-B8A40B520D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630967-C46B-FB45-890D-53CE23AA15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834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39DAA-CE20-B93A-366A-6119AEAD91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8188" y="3556606"/>
            <a:ext cx="7673788" cy="1430151"/>
          </a:xfrm>
        </p:spPr>
        <p:txBody>
          <a:bodyPr>
            <a:normAutofit/>
          </a:bodyPr>
          <a:lstStyle/>
          <a:p>
            <a:pPr algn="l"/>
            <a:r>
              <a:rPr lang="ko-KR" altLang="en-US" sz="4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최종 발표</a:t>
            </a:r>
            <a:endParaRPr lang="en-US" sz="4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39E829-1DE5-6A27-5B78-3D0B479BB8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8188" y="5108694"/>
            <a:ext cx="7673788" cy="991787"/>
          </a:xfrm>
        </p:spPr>
        <p:txBody>
          <a:bodyPr>
            <a:normAutofit/>
          </a:bodyPr>
          <a:lstStyle/>
          <a:p>
            <a:pPr algn="l"/>
            <a:r>
              <a:rPr lang="en-US" altLang="ko-KR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7</a:t>
            </a:r>
            <a:r>
              <a:rPr lang="ko-KR" altLang="en-US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조</a:t>
            </a:r>
            <a:endParaRPr lang="en-US" altLang="ko-KR" sz="16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l"/>
            <a:r>
              <a:rPr lang="ko-KR" altLang="en-US" sz="16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김희균</a:t>
            </a:r>
            <a:r>
              <a:rPr lang="en-US" altLang="ko-KR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lang="ko-KR" altLang="en-US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16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송준규</a:t>
            </a:r>
            <a:r>
              <a:rPr lang="en-US" altLang="ko-KR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lang="ko-KR" altLang="en-US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 정승연</a:t>
            </a:r>
            <a:r>
              <a:rPr lang="en-US" altLang="ko-KR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lang="ko-KR" altLang="en-US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 정하연</a:t>
            </a:r>
            <a:endParaRPr lang="en-US" sz="16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4" name="직사각형 1">
            <a:extLst>
              <a:ext uri="{FF2B5EF4-FFF2-40B4-BE49-F238E27FC236}">
                <a16:creationId xmlns:a16="http://schemas.microsoft.com/office/drawing/2014/main" id="{E9087616-C154-E1C2-6095-CC02447DD3FE}"/>
              </a:ext>
            </a:extLst>
          </p:cNvPr>
          <p:cNvSpPr/>
          <p:nvPr/>
        </p:nvSpPr>
        <p:spPr>
          <a:xfrm>
            <a:off x="0" y="0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5" name="직사각형 7">
            <a:extLst>
              <a:ext uri="{FF2B5EF4-FFF2-40B4-BE49-F238E27FC236}">
                <a16:creationId xmlns:a16="http://schemas.microsoft.com/office/drawing/2014/main" id="{0401D4EC-3C24-3565-B5DA-BC64ABEDDA01}"/>
              </a:ext>
            </a:extLst>
          </p:cNvPr>
          <p:cNvSpPr/>
          <p:nvPr/>
        </p:nvSpPr>
        <p:spPr>
          <a:xfrm>
            <a:off x="0" y="6626772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B21EF437-C09D-FCC0-3C1E-66E36BB493E3}"/>
              </a:ext>
            </a:extLst>
          </p:cNvPr>
          <p:cNvSpPr txBox="1">
            <a:spLocks/>
          </p:cNvSpPr>
          <p:nvPr/>
        </p:nvSpPr>
        <p:spPr>
          <a:xfrm>
            <a:off x="6655540" y="1375349"/>
            <a:ext cx="4325352" cy="37333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6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김희균</a:t>
            </a:r>
            <a:r>
              <a:rPr lang="en-US" altLang="ko-KR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 : feedback </a:t>
            </a:r>
            <a:r>
              <a:rPr lang="ko-KR" altLang="en-US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보고서</a:t>
            </a:r>
            <a:endParaRPr lang="en-US" altLang="ko-KR" sz="16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l"/>
            <a:endParaRPr lang="en-US" altLang="ko-KR" sz="16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l"/>
            <a:r>
              <a:rPr lang="ko-KR" altLang="en-US" sz="16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송준규</a:t>
            </a:r>
            <a:r>
              <a:rPr lang="ko-KR" altLang="en-US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:</a:t>
            </a:r>
            <a:r>
              <a:rPr lang="ko-KR" altLang="en-US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ppt</a:t>
            </a:r>
            <a:r>
              <a:rPr lang="ko-KR" altLang="en-US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 수정</a:t>
            </a:r>
            <a:endParaRPr lang="en-US" altLang="ko-KR" sz="16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l"/>
            <a:endParaRPr lang="en-US" altLang="ko-KR" sz="16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l"/>
            <a:r>
              <a:rPr lang="ko-KR" altLang="en-US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정승연 </a:t>
            </a:r>
            <a:r>
              <a:rPr lang="en-US" altLang="ko-KR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:</a:t>
            </a:r>
            <a:r>
              <a:rPr lang="ko-KR" altLang="en-US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 대본</a:t>
            </a:r>
            <a:endParaRPr lang="en-US" altLang="ko-KR" sz="16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l"/>
            <a:endParaRPr lang="en-US" altLang="ko-KR" sz="16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l"/>
            <a:r>
              <a:rPr lang="ko-KR" altLang="en-US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정하연 </a:t>
            </a:r>
            <a:r>
              <a:rPr lang="en-US" altLang="ko-KR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:</a:t>
            </a:r>
            <a:r>
              <a:rPr lang="ko-KR" altLang="en-US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 발표 부분 보고서</a:t>
            </a:r>
            <a:endParaRPr lang="en-US" altLang="ko-KR" sz="16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l"/>
            <a:endParaRPr lang="en-US" sz="16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l"/>
            <a:r>
              <a:rPr lang="en-US" altLang="ko-KR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=&gt;</a:t>
            </a:r>
            <a:r>
              <a:rPr lang="ko-KR" altLang="en-US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16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빨리끝나면</a:t>
            </a:r>
            <a:r>
              <a:rPr lang="ko-KR" altLang="en-US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 공유합시다</a:t>
            </a:r>
            <a:r>
              <a:rPr lang="en-US" altLang="ko-KR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!</a:t>
            </a:r>
            <a:r>
              <a:rPr lang="ko-KR" altLang="en-US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 최대 </a:t>
            </a:r>
            <a:r>
              <a:rPr lang="en-US" altLang="ko-KR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8</a:t>
            </a:r>
            <a:r>
              <a:rPr lang="ko-KR" altLang="en-US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시반 진행</a:t>
            </a:r>
            <a:endParaRPr lang="en-US" altLang="ko-KR" sz="16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8015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1">
            <a:extLst>
              <a:ext uri="{FF2B5EF4-FFF2-40B4-BE49-F238E27FC236}">
                <a16:creationId xmlns:a16="http://schemas.microsoft.com/office/drawing/2014/main" id="{DECDE4C4-4479-5BE9-2C94-BEF56CBF52C5}"/>
              </a:ext>
            </a:extLst>
          </p:cNvPr>
          <p:cNvSpPr/>
          <p:nvPr/>
        </p:nvSpPr>
        <p:spPr>
          <a:xfrm>
            <a:off x="0" y="0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5" name="직사각형 7">
            <a:extLst>
              <a:ext uri="{FF2B5EF4-FFF2-40B4-BE49-F238E27FC236}">
                <a16:creationId xmlns:a16="http://schemas.microsoft.com/office/drawing/2014/main" id="{AD23F40C-635A-8694-E614-DB475FBC826C}"/>
              </a:ext>
            </a:extLst>
          </p:cNvPr>
          <p:cNvSpPr/>
          <p:nvPr/>
        </p:nvSpPr>
        <p:spPr>
          <a:xfrm>
            <a:off x="0" y="6626772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7" name="직사각형 16">
            <a:extLst>
              <a:ext uri="{FF2B5EF4-FFF2-40B4-BE49-F238E27FC236}">
                <a16:creationId xmlns:a16="http://schemas.microsoft.com/office/drawing/2014/main" id="{F857911C-1B61-1108-27A5-0D77D3057B58}"/>
              </a:ext>
            </a:extLst>
          </p:cNvPr>
          <p:cNvSpPr/>
          <p:nvPr/>
        </p:nvSpPr>
        <p:spPr>
          <a:xfrm>
            <a:off x="641131" y="794381"/>
            <a:ext cx="147145" cy="357352"/>
          </a:xfrm>
          <a:prstGeom prst="rect">
            <a:avLst/>
          </a:prstGeom>
          <a:solidFill>
            <a:srgbClr val="264A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B29FA1-62F6-0F5A-38FA-12D84B1A8303}"/>
              </a:ext>
            </a:extLst>
          </p:cNvPr>
          <p:cNvSpPr txBox="1"/>
          <p:nvPr/>
        </p:nvSpPr>
        <p:spPr>
          <a:xfrm>
            <a:off x="10224543" y="417249"/>
            <a:ext cx="16850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ko-KR" altLang="en-US" sz="1600" b="1" dirty="0" err="1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머신러닝</a:t>
            </a:r>
            <a:r>
              <a:rPr kumimoji="1" lang="ko-KR" altLang="en-US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최종발표</a:t>
            </a:r>
            <a:endParaRPr kumimoji="1" lang="ko-Kore-US" altLang="en-US" sz="1600" b="1" dirty="0">
              <a:solidFill>
                <a:srgbClr val="264A8E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269AC30-AB5D-18BA-7907-B105308CE2FC}"/>
              </a:ext>
            </a:extLst>
          </p:cNvPr>
          <p:cNvSpPr txBox="1"/>
          <p:nvPr/>
        </p:nvSpPr>
        <p:spPr>
          <a:xfrm>
            <a:off x="880556" y="742224"/>
            <a:ext cx="60973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2.</a:t>
            </a:r>
            <a:r>
              <a:rPr kumimoji="1" lang="ko-KR" altLang="en-US" sz="2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데이터 분석 및 </a:t>
            </a:r>
            <a:r>
              <a:rPr kumimoji="1" lang="ko-KR" altLang="en-US" sz="2400" b="1" spc="-6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전처리</a:t>
            </a:r>
            <a:endParaRPr kumimoji="1" lang="ko-Kore-US" altLang="en-US" sz="2400" b="1" spc="-6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827EBDD-E004-B8D2-FDA0-960EBB3097D7}"/>
              </a:ext>
            </a:extLst>
          </p:cNvPr>
          <p:cNvSpPr txBox="1"/>
          <p:nvPr/>
        </p:nvSpPr>
        <p:spPr>
          <a:xfrm>
            <a:off x="788276" y="1029103"/>
            <a:ext cx="6094428" cy="5632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1800" spc="-60" smtClean="0">
                <a:latin typeface="NanumGothic" panose="020D0604000000000000" pitchFamily="34" charset="-127"/>
                <a:ea typeface="NanumGothic" panose="020D0604000000000000" pitchFamily="34" charset="-127"/>
              </a:rPr>
              <a:t>Pipeline: 2-1. </a:t>
            </a:r>
            <a:r>
              <a:rPr kumimoji="1" lang="en-US" altLang="ko-KR" sz="1800" b="1" spc="-60" smtClean="0">
                <a:latin typeface="NanumGothic" panose="020D0604000000000000" pitchFamily="34" charset="-127"/>
                <a:ea typeface="NanumGothic" panose="020D0604000000000000" pitchFamily="34" charset="-127"/>
              </a:rPr>
              <a:t>Denoising with model (</a:t>
            </a:r>
            <a:r>
              <a:rPr kumimoji="1" lang="ko-KR" altLang="en-US" sz="1800" b="1" spc="-60" smtClean="0">
                <a:latin typeface="NanumGothic" panose="020D0604000000000000" pitchFamily="34" charset="-127"/>
                <a:ea typeface="NanumGothic" panose="020D0604000000000000" pitchFamily="34" charset="-127"/>
              </a:rPr>
              <a:t>시행착오</a:t>
            </a:r>
            <a:r>
              <a:rPr kumimoji="1" lang="en-US" altLang="ko-KR" sz="1800" b="1" spc="-60" smtClean="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  <a:endParaRPr kumimoji="1" lang="en-US" altLang="ko-KR" sz="1800" b="1" spc="-6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738512" y="2390209"/>
            <a:ext cx="100356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1</a:t>
            </a:r>
            <a:r>
              <a:rPr lang="en-US" altLang="ko-KR" smtClean="0"/>
              <a:t>. (</a:t>
            </a:r>
            <a:r>
              <a:rPr lang="ko-KR" altLang="en-US" smtClean="0"/>
              <a:t>노이즈가 추가된 이미지</a:t>
            </a:r>
            <a:r>
              <a:rPr lang="en-US" altLang="ko-KR" smtClean="0"/>
              <a:t>, </a:t>
            </a:r>
            <a:r>
              <a:rPr lang="ko-KR" altLang="en-US" smtClean="0"/>
              <a:t>노이즈 없는 이미지</a:t>
            </a:r>
            <a:r>
              <a:rPr lang="en-US" altLang="ko-KR" smtClean="0"/>
              <a:t>)</a:t>
            </a:r>
            <a:r>
              <a:rPr lang="ko-KR" altLang="en-US" smtClean="0"/>
              <a:t> 학습</a:t>
            </a:r>
            <a:endParaRPr lang="en-US" altLang="ko-KR" smtClean="0"/>
          </a:p>
          <a:p>
            <a:endParaRPr lang="en-US" altLang="ko-KR" smtClean="0"/>
          </a:p>
          <a:p>
            <a:r>
              <a:rPr lang="en-US" altLang="ko-KR"/>
              <a:t>2</a:t>
            </a:r>
            <a:r>
              <a:rPr lang="en-US" altLang="ko-KR" smtClean="0"/>
              <a:t>. </a:t>
            </a:r>
            <a:r>
              <a:rPr lang="ko-KR" altLang="en-US" smtClean="0"/>
              <a:t>해당 모델로 노이즈 제거 </a:t>
            </a:r>
            <a:r>
              <a:rPr lang="en-US" altLang="ko-KR" smtClean="0"/>
              <a:t>-&gt; but </a:t>
            </a:r>
            <a:r>
              <a:rPr lang="ko-KR" altLang="en-US" smtClean="0"/>
              <a:t>잘 안됨</a:t>
            </a:r>
            <a:endParaRPr lang="en-US" altLang="ko-KR" smtClean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8512" y="3416966"/>
            <a:ext cx="8090323" cy="85251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8512" y="4269476"/>
            <a:ext cx="8064748" cy="843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1212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1">
            <a:extLst>
              <a:ext uri="{FF2B5EF4-FFF2-40B4-BE49-F238E27FC236}">
                <a16:creationId xmlns:a16="http://schemas.microsoft.com/office/drawing/2014/main" id="{DECDE4C4-4479-5BE9-2C94-BEF56CBF52C5}"/>
              </a:ext>
            </a:extLst>
          </p:cNvPr>
          <p:cNvSpPr/>
          <p:nvPr/>
        </p:nvSpPr>
        <p:spPr>
          <a:xfrm>
            <a:off x="0" y="0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5" name="직사각형 7">
            <a:extLst>
              <a:ext uri="{FF2B5EF4-FFF2-40B4-BE49-F238E27FC236}">
                <a16:creationId xmlns:a16="http://schemas.microsoft.com/office/drawing/2014/main" id="{AD23F40C-635A-8694-E614-DB475FBC826C}"/>
              </a:ext>
            </a:extLst>
          </p:cNvPr>
          <p:cNvSpPr/>
          <p:nvPr/>
        </p:nvSpPr>
        <p:spPr>
          <a:xfrm>
            <a:off x="0" y="6626772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7" name="직사각형 16">
            <a:extLst>
              <a:ext uri="{FF2B5EF4-FFF2-40B4-BE49-F238E27FC236}">
                <a16:creationId xmlns:a16="http://schemas.microsoft.com/office/drawing/2014/main" id="{F857911C-1B61-1108-27A5-0D77D3057B58}"/>
              </a:ext>
            </a:extLst>
          </p:cNvPr>
          <p:cNvSpPr/>
          <p:nvPr/>
        </p:nvSpPr>
        <p:spPr>
          <a:xfrm>
            <a:off x="641131" y="794381"/>
            <a:ext cx="147145" cy="357352"/>
          </a:xfrm>
          <a:prstGeom prst="rect">
            <a:avLst/>
          </a:prstGeom>
          <a:solidFill>
            <a:srgbClr val="264A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B29FA1-62F6-0F5A-38FA-12D84B1A8303}"/>
              </a:ext>
            </a:extLst>
          </p:cNvPr>
          <p:cNvSpPr txBox="1"/>
          <p:nvPr/>
        </p:nvSpPr>
        <p:spPr>
          <a:xfrm>
            <a:off x="10224543" y="417249"/>
            <a:ext cx="16850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ko-KR" altLang="en-US" sz="1600" b="1" dirty="0" err="1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머신러닝</a:t>
            </a:r>
            <a:r>
              <a:rPr kumimoji="1" lang="ko-KR" altLang="en-US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최종발표</a:t>
            </a:r>
            <a:endParaRPr kumimoji="1" lang="ko-Kore-US" altLang="en-US" sz="1600" b="1" dirty="0">
              <a:solidFill>
                <a:srgbClr val="264A8E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269AC30-AB5D-18BA-7907-B105308CE2FC}"/>
              </a:ext>
            </a:extLst>
          </p:cNvPr>
          <p:cNvSpPr txBox="1"/>
          <p:nvPr/>
        </p:nvSpPr>
        <p:spPr>
          <a:xfrm>
            <a:off x="880556" y="742224"/>
            <a:ext cx="60973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2.</a:t>
            </a:r>
            <a:r>
              <a:rPr kumimoji="1" lang="ko-KR" altLang="en-US" sz="2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데이터 분석 및 </a:t>
            </a:r>
            <a:r>
              <a:rPr kumimoji="1" lang="ko-KR" altLang="en-US" sz="2400" b="1" spc="-6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전처리</a:t>
            </a:r>
            <a:endParaRPr kumimoji="1" lang="ko-Kore-US" altLang="en-US" sz="2400" b="1" spc="-6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827EBDD-E004-B8D2-FDA0-960EBB3097D7}"/>
              </a:ext>
            </a:extLst>
          </p:cNvPr>
          <p:cNvSpPr txBox="1"/>
          <p:nvPr/>
        </p:nvSpPr>
        <p:spPr>
          <a:xfrm>
            <a:off x="788276" y="1029103"/>
            <a:ext cx="6094428" cy="5632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1800" spc="-60" smtClean="0">
                <a:latin typeface="NanumGothic" panose="020D0604000000000000" pitchFamily="34" charset="-127"/>
                <a:ea typeface="NanumGothic" panose="020D0604000000000000" pitchFamily="34" charset="-127"/>
              </a:rPr>
              <a:t>Pipeline: </a:t>
            </a:r>
            <a:r>
              <a:rPr kumimoji="1" lang="en-US" altLang="ko-KR" sz="1800" b="1" spc="-60" smtClean="0">
                <a:latin typeface="NanumGothic" panose="020D0604000000000000" pitchFamily="34" charset="-127"/>
                <a:ea typeface="NanumGothic" panose="020D0604000000000000" pitchFamily="34" charset="-127"/>
              </a:rPr>
              <a:t>2-2. Denoising </a:t>
            </a:r>
            <a:r>
              <a:rPr kumimoji="1" lang="en-US" altLang="ko-KR" b="1" spc="-60" smtClean="0">
                <a:latin typeface="NanumGothic" panose="020D0604000000000000" pitchFamily="34" charset="-127"/>
                <a:ea typeface="NanumGothic" panose="020D0604000000000000" pitchFamily="34" charset="-127"/>
              </a:rPr>
              <a:t>with Function</a:t>
            </a:r>
            <a:endParaRPr kumimoji="1" lang="en-US" altLang="ko-KR" sz="1800" b="1" spc="-6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9" name="그림 8"/>
          <p:cNvPicPr/>
          <p:nvPr/>
        </p:nvPicPr>
        <p:blipFill>
          <a:blip r:embed="rId3"/>
          <a:stretch>
            <a:fillRect/>
          </a:stretch>
        </p:blipFill>
        <p:spPr>
          <a:xfrm>
            <a:off x="8493465" y="1827056"/>
            <a:ext cx="2330479" cy="143981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788276" y="3142008"/>
            <a:ext cx="1003566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1. </a:t>
            </a:r>
            <a:r>
              <a:rPr lang="ko-KR" altLang="en-US" smtClean="0"/>
              <a:t>표기값 상이함 </a:t>
            </a:r>
            <a:r>
              <a:rPr lang="en-US" altLang="ko-KR" smtClean="0"/>
              <a:t>(0~1 , 0~255)</a:t>
            </a:r>
            <a:r>
              <a:rPr lang="ko-KR" altLang="en-US" smtClean="0"/>
              <a:t> </a:t>
            </a:r>
            <a:endParaRPr lang="en-US" altLang="ko-KR" smtClean="0"/>
          </a:p>
          <a:p>
            <a:endParaRPr lang="en-US" altLang="ko-KR"/>
          </a:p>
          <a:p>
            <a:r>
              <a:rPr lang="en-US" altLang="ko-KR" smtClean="0"/>
              <a:t>2. </a:t>
            </a:r>
            <a:r>
              <a:rPr lang="ko-KR" altLang="en-US" smtClean="0"/>
              <a:t>노이즈 정의</a:t>
            </a:r>
            <a:r>
              <a:rPr lang="en-US" altLang="ko-KR" smtClean="0"/>
              <a:t>: </a:t>
            </a:r>
            <a:r>
              <a:rPr lang="ko-KR" altLang="en-US" smtClean="0"/>
              <a:t>최대 표기값 </a:t>
            </a:r>
            <a:r>
              <a:rPr lang="en-US" altLang="ko-KR" smtClean="0"/>
              <a:t>A </a:t>
            </a:r>
            <a:r>
              <a:rPr lang="ko-KR" altLang="en-US" smtClean="0"/>
              <a:t>기준</a:t>
            </a:r>
            <a:r>
              <a:rPr lang="en-US" altLang="ko-KR" smtClean="0"/>
              <a:t>,  0.5 * A </a:t>
            </a:r>
            <a:r>
              <a:rPr lang="ko-KR" altLang="en-US" smtClean="0"/>
              <a:t>이하</a:t>
            </a:r>
            <a:endParaRPr lang="en-US" altLang="ko-KR" smtClean="0"/>
          </a:p>
          <a:p>
            <a:endParaRPr lang="en-US" altLang="ko-KR"/>
          </a:p>
          <a:p>
            <a:r>
              <a:rPr lang="en-US" altLang="ko-KR" smtClean="0"/>
              <a:t>3. </a:t>
            </a:r>
            <a:r>
              <a:rPr lang="ko-KR" altLang="en-US" b="1" smtClean="0"/>
              <a:t>모든 </a:t>
            </a:r>
            <a:r>
              <a:rPr lang="en-US" altLang="ko-KR" b="1" smtClean="0"/>
              <a:t>Feature </a:t>
            </a:r>
            <a:r>
              <a:rPr lang="ko-KR" altLang="en-US" b="1" smtClean="0"/>
              <a:t>해당 이미지 최대 표기값 </a:t>
            </a:r>
            <a:r>
              <a:rPr lang="en-US" altLang="ko-KR" b="1" smtClean="0"/>
              <a:t>(1A ~ 1.5A)</a:t>
            </a:r>
            <a:r>
              <a:rPr lang="ko-KR" altLang="en-US" b="1" smtClean="0"/>
              <a:t>로 나눴을 때</a:t>
            </a:r>
            <a:r>
              <a:rPr lang="en-US" altLang="ko-KR" b="1"/>
              <a:t> </a:t>
            </a:r>
            <a:r>
              <a:rPr lang="ko-KR" altLang="en-US" b="1" smtClean="0"/>
              <a:t>범위 </a:t>
            </a:r>
            <a:r>
              <a:rPr lang="en-US" altLang="ko-KR" b="1" smtClean="0"/>
              <a:t>(1.0 ~ 0.66)</a:t>
            </a:r>
          </a:p>
          <a:p>
            <a:endParaRPr lang="en-US" altLang="ko-KR"/>
          </a:p>
          <a:p>
            <a:r>
              <a:rPr lang="en-US" altLang="ko-KR" smtClean="0"/>
              <a:t>4. </a:t>
            </a:r>
            <a:r>
              <a:rPr lang="en-US" altLang="ko-KR" b="1" smtClean="0"/>
              <a:t>Strict Threshold: 0.66</a:t>
            </a:r>
            <a:r>
              <a:rPr lang="en-US" altLang="ko-KR" smtClean="0"/>
              <a:t> but </a:t>
            </a:r>
            <a:r>
              <a:rPr lang="en-US" altLang="ko-KR" sz="2400" b="1" smtClean="0"/>
              <a:t>0.5</a:t>
            </a:r>
            <a:r>
              <a:rPr lang="en-US" altLang="ko-KR" smtClean="0"/>
              <a:t> </a:t>
            </a:r>
            <a:r>
              <a:rPr lang="ko-KR" altLang="en-US" smtClean="0"/>
              <a:t>일때 최고 </a:t>
            </a:r>
            <a:r>
              <a:rPr lang="en-US" altLang="ko-KR" smtClean="0"/>
              <a:t>score</a:t>
            </a:r>
          </a:p>
        </p:txBody>
      </p:sp>
      <p:pic>
        <p:nvPicPr>
          <p:cNvPr id="11" name="그림 10"/>
          <p:cNvPicPr/>
          <p:nvPr/>
        </p:nvPicPr>
        <p:blipFill>
          <a:blip r:embed="rId4"/>
          <a:stretch>
            <a:fillRect/>
          </a:stretch>
        </p:blipFill>
        <p:spPr>
          <a:xfrm>
            <a:off x="5729028" y="1734331"/>
            <a:ext cx="2543075" cy="1651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8930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1">
            <a:extLst>
              <a:ext uri="{FF2B5EF4-FFF2-40B4-BE49-F238E27FC236}">
                <a16:creationId xmlns:a16="http://schemas.microsoft.com/office/drawing/2014/main" id="{DECDE4C4-4479-5BE9-2C94-BEF56CBF52C5}"/>
              </a:ext>
            </a:extLst>
          </p:cNvPr>
          <p:cNvSpPr/>
          <p:nvPr/>
        </p:nvSpPr>
        <p:spPr>
          <a:xfrm>
            <a:off x="0" y="0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5" name="직사각형 7">
            <a:extLst>
              <a:ext uri="{FF2B5EF4-FFF2-40B4-BE49-F238E27FC236}">
                <a16:creationId xmlns:a16="http://schemas.microsoft.com/office/drawing/2014/main" id="{AD23F40C-635A-8694-E614-DB475FBC826C}"/>
              </a:ext>
            </a:extLst>
          </p:cNvPr>
          <p:cNvSpPr/>
          <p:nvPr/>
        </p:nvSpPr>
        <p:spPr>
          <a:xfrm>
            <a:off x="0" y="6626772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7" name="직사각형 16">
            <a:extLst>
              <a:ext uri="{FF2B5EF4-FFF2-40B4-BE49-F238E27FC236}">
                <a16:creationId xmlns:a16="http://schemas.microsoft.com/office/drawing/2014/main" id="{F857911C-1B61-1108-27A5-0D77D3057B58}"/>
              </a:ext>
            </a:extLst>
          </p:cNvPr>
          <p:cNvSpPr/>
          <p:nvPr/>
        </p:nvSpPr>
        <p:spPr>
          <a:xfrm>
            <a:off x="641131" y="794381"/>
            <a:ext cx="147145" cy="357352"/>
          </a:xfrm>
          <a:prstGeom prst="rect">
            <a:avLst/>
          </a:prstGeom>
          <a:solidFill>
            <a:srgbClr val="264A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B29FA1-62F6-0F5A-38FA-12D84B1A8303}"/>
              </a:ext>
            </a:extLst>
          </p:cNvPr>
          <p:cNvSpPr txBox="1"/>
          <p:nvPr/>
        </p:nvSpPr>
        <p:spPr>
          <a:xfrm>
            <a:off x="10224543" y="417249"/>
            <a:ext cx="16850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ko-KR" altLang="en-US" sz="1600" b="1" dirty="0" err="1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머신러닝</a:t>
            </a:r>
            <a:r>
              <a:rPr kumimoji="1" lang="ko-KR" altLang="en-US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최종발표</a:t>
            </a:r>
            <a:endParaRPr kumimoji="1" lang="ko-Kore-US" altLang="en-US" sz="1600" b="1" dirty="0">
              <a:solidFill>
                <a:srgbClr val="264A8E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269AC30-AB5D-18BA-7907-B105308CE2FC}"/>
              </a:ext>
            </a:extLst>
          </p:cNvPr>
          <p:cNvSpPr txBox="1"/>
          <p:nvPr/>
        </p:nvSpPr>
        <p:spPr>
          <a:xfrm>
            <a:off x="880556" y="742224"/>
            <a:ext cx="60973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2.</a:t>
            </a:r>
            <a:r>
              <a:rPr kumimoji="1" lang="ko-KR" altLang="en-US" sz="2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데이터 분석 및 </a:t>
            </a:r>
            <a:r>
              <a:rPr kumimoji="1" lang="ko-KR" altLang="en-US" sz="2400" b="1" spc="-6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전처리</a:t>
            </a:r>
            <a:endParaRPr kumimoji="1" lang="ko-Kore-US" altLang="en-US" sz="2400" b="1" spc="-6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827EBDD-E004-B8D2-FDA0-960EBB3097D7}"/>
              </a:ext>
            </a:extLst>
          </p:cNvPr>
          <p:cNvSpPr txBox="1"/>
          <p:nvPr/>
        </p:nvSpPr>
        <p:spPr>
          <a:xfrm>
            <a:off x="788276" y="1029103"/>
            <a:ext cx="6094428" cy="5632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1800" spc="-60" smtClean="0">
                <a:latin typeface="NanumGothic" panose="020D0604000000000000" pitchFamily="34" charset="-127"/>
                <a:ea typeface="NanumGothic" panose="020D0604000000000000" pitchFamily="34" charset="-127"/>
              </a:rPr>
              <a:t>Pipeline: </a:t>
            </a:r>
            <a:r>
              <a:rPr kumimoji="1" lang="en-US" altLang="ko-KR" sz="1800" b="1" spc="-60" smtClean="0">
                <a:latin typeface="NanumGothic" panose="020D0604000000000000" pitchFamily="34" charset="-127"/>
                <a:ea typeface="NanumGothic" panose="020D0604000000000000" pitchFamily="34" charset="-127"/>
              </a:rPr>
              <a:t>3. Centering</a:t>
            </a:r>
            <a:endParaRPr kumimoji="1" lang="en-US" altLang="ko-KR" sz="1800" b="1" spc="-6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8" name="그림 7"/>
          <p:cNvPicPr/>
          <p:nvPr/>
        </p:nvPicPr>
        <p:blipFill>
          <a:blip r:embed="rId3"/>
          <a:stretch>
            <a:fillRect/>
          </a:stretch>
        </p:blipFill>
        <p:spPr>
          <a:xfrm>
            <a:off x="788276" y="2059753"/>
            <a:ext cx="2857154" cy="1421129"/>
          </a:xfrm>
          <a:prstGeom prst="rect">
            <a:avLst/>
          </a:prstGeom>
        </p:spPr>
      </p:pic>
      <p:pic>
        <p:nvPicPr>
          <p:cNvPr id="9" name="그림 8"/>
          <p:cNvPicPr/>
          <p:nvPr/>
        </p:nvPicPr>
        <p:blipFill>
          <a:blip r:embed="rId4"/>
          <a:stretch>
            <a:fillRect/>
          </a:stretch>
        </p:blipFill>
        <p:spPr>
          <a:xfrm>
            <a:off x="8694749" y="2180631"/>
            <a:ext cx="2799045" cy="1343779"/>
          </a:xfrm>
          <a:prstGeom prst="rect">
            <a:avLst/>
          </a:prstGeom>
        </p:spPr>
      </p:pic>
      <p:pic>
        <p:nvPicPr>
          <p:cNvPr id="11" name="그림 10"/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760"/>
          <a:stretch/>
        </p:blipFill>
        <p:spPr bwMode="auto">
          <a:xfrm>
            <a:off x="788276" y="4555691"/>
            <a:ext cx="2800837" cy="125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그림 12"/>
          <p:cNvPicPr/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20"/>
          <a:stretch/>
        </p:blipFill>
        <p:spPr bwMode="auto">
          <a:xfrm>
            <a:off x="8694749" y="4268532"/>
            <a:ext cx="2799045" cy="12729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02210" y="3563086"/>
            <a:ext cx="3517027" cy="524596"/>
          </a:xfrm>
          <a:prstGeom prst="rect">
            <a:avLst/>
          </a:prstGeom>
        </p:spPr>
      </p:pic>
      <p:cxnSp>
        <p:nvCxnSpPr>
          <p:cNvPr id="14" name="꺾인 연결선 13"/>
          <p:cNvCxnSpPr>
            <a:stCxn id="8" idx="2"/>
            <a:endCxn id="2" idx="1"/>
          </p:cNvCxnSpPr>
          <p:nvPr/>
        </p:nvCxnSpPr>
        <p:spPr>
          <a:xfrm rot="16200000" flipH="1">
            <a:off x="3037280" y="2660454"/>
            <a:ext cx="344502" cy="1985357"/>
          </a:xfrm>
          <a:prstGeom prst="bentConnector2">
            <a:avLst/>
          </a:prstGeom>
          <a:ln w="38100">
            <a:solidFill>
              <a:srgbClr val="3D46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꺾인 연결선 15"/>
          <p:cNvCxnSpPr>
            <a:stCxn id="2" idx="3"/>
            <a:endCxn id="9" idx="2"/>
          </p:cNvCxnSpPr>
          <p:nvPr/>
        </p:nvCxnSpPr>
        <p:spPr>
          <a:xfrm flipV="1">
            <a:off x="7719237" y="3524410"/>
            <a:ext cx="2375035" cy="300974"/>
          </a:xfrm>
          <a:prstGeom prst="bentConnector2">
            <a:avLst/>
          </a:prstGeom>
          <a:ln w="38100">
            <a:solidFill>
              <a:srgbClr val="3D46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꺾인 연결선 21"/>
          <p:cNvCxnSpPr>
            <a:stCxn id="11" idx="0"/>
          </p:cNvCxnSpPr>
          <p:nvPr/>
        </p:nvCxnSpPr>
        <p:spPr>
          <a:xfrm rot="5400000" flipH="1" flipV="1">
            <a:off x="2890156" y="3243636"/>
            <a:ext cx="610594" cy="2013517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꺾인 연결선 24"/>
          <p:cNvCxnSpPr>
            <a:endCxn id="13" idx="0"/>
          </p:cNvCxnSpPr>
          <p:nvPr/>
        </p:nvCxnSpPr>
        <p:spPr>
          <a:xfrm>
            <a:off x="7719237" y="3945097"/>
            <a:ext cx="2375035" cy="323435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/>
          <p:cNvSpPr/>
          <p:nvPr/>
        </p:nvSpPr>
        <p:spPr>
          <a:xfrm>
            <a:off x="2171208" y="4821324"/>
            <a:ext cx="274097" cy="3119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880556" y="4483193"/>
            <a:ext cx="695039" cy="40403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19737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1">
            <a:extLst>
              <a:ext uri="{FF2B5EF4-FFF2-40B4-BE49-F238E27FC236}">
                <a16:creationId xmlns:a16="http://schemas.microsoft.com/office/drawing/2014/main" id="{DECDE4C4-4479-5BE9-2C94-BEF56CBF52C5}"/>
              </a:ext>
            </a:extLst>
          </p:cNvPr>
          <p:cNvSpPr/>
          <p:nvPr/>
        </p:nvSpPr>
        <p:spPr>
          <a:xfrm>
            <a:off x="0" y="0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5" name="직사각형 7">
            <a:extLst>
              <a:ext uri="{FF2B5EF4-FFF2-40B4-BE49-F238E27FC236}">
                <a16:creationId xmlns:a16="http://schemas.microsoft.com/office/drawing/2014/main" id="{AD23F40C-635A-8694-E614-DB475FBC826C}"/>
              </a:ext>
            </a:extLst>
          </p:cNvPr>
          <p:cNvSpPr/>
          <p:nvPr/>
        </p:nvSpPr>
        <p:spPr>
          <a:xfrm>
            <a:off x="0" y="6626772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7" name="직사각형 16">
            <a:extLst>
              <a:ext uri="{FF2B5EF4-FFF2-40B4-BE49-F238E27FC236}">
                <a16:creationId xmlns:a16="http://schemas.microsoft.com/office/drawing/2014/main" id="{F857911C-1B61-1108-27A5-0D77D3057B58}"/>
              </a:ext>
            </a:extLst>
          </p:cNvPr>
          <p:cNvSpPr/>
          <p:nvPr/>
        </p:nvSpPr>
        <p:spPr>
          <a:xfrm>
            <a:off x="641131" y="794381"/>
            <a:ext cx="147145" cy="357352"/>
          </a:xfrm>
          <a:prstGeom prst="rect">
            <a:avLst/>
          </a:prstGeom>
          <a:solidFill>
            <a:srgbClr val="264A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B29FA1-62F6-0F5A-38FA-12D84B1A8303}"/>
              </a:ext>
            </a:extLst>
          </p:cNvPr>
          <p:cNvSpPr txBox="1"/>
          <p:nvPr/>
        </p:nvSpPr>
        <p:spPr>
          <a:xfrm>
            <a:off x="10224543" y="417249"/>
            <a:ext cx="16850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ko-KR" altLang="en-US" sz="1600" b="1" dirty="0" err="1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머신러닝</a:t>
            </a:r>
            <a:r>
              <a:rPr kumimoji="1" lang="ko-KR" altLang="en-US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최종발표</a:t>
            </a:r>
            <a:endParaRPr kumimoji="1" lang="ko-Kore-US" altLang="en-US" sz="1600" b="1" dirty="0">
              <a:solidFill>
                <a:srgbClr val="264A8E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269AC30-AB5D-18BA-7907-B105308CE2FC}"/>
              </a:ext>
            </a:extLst>
          </p:cNvPr>
          <p:cNvSpPr txBox="1"/>
          <p:nvPr/>
        </p:nvSpPr>
        <p:spPr>
          <a:xfrm>
            <a:off x="880556" y="742224"/>
            <a:ext cx="60973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2.</a:t>
            </a:r>
            <a:r>
              <a:rPr kumimoji="1" lang="ko-KR" altLang="en-US" sz="2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데이터 분석 및 </a:t>
            </a:r>
            <a:r>
              <a:rPr kumimoji="1" lang="ko-KR" altLang="en-US" sz="2400" b="1" spc="-6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전처리</a:t>
            </a:r>
            <a:endParaRPr kumimoji="1" lang="ko-Kore-US" altLang="en-US" sz="2400" b="1" spc="-6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827EBDD-E004-B8D2-FDA0-960EBB3097D7}"/>
              </a:ext>
            </a:extLst>
          </p:cNvPr>
          <p:cNvSpPr txBox="1"/>
          <p:nvPr/>
        </p:nvSpPr>
        <p:spPr>
          <a:xfrm>
            <a:off x="788276" y="1018470"/>
            <a:ext cx="6094428" cy="5632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1800" spc="-60" smtClean="0">
                <a:latin typeface="NanumGothic" panose="020D0604000000000000" pitchFamily="34" charset="-127"/>
                <a:ea typeface="NanumGothic" panose="020D0604000000000000" pitchFamily="34" charset="-127"/>
              </a:rPr>
              <a:t>Pipeline: </a:t>
            </a:r>
            <a:r>
              <a:rPr kumimoji="1" lang="en-US" altLang="ko-KR" sz="1800" b="1" spc="-60" smtClean="0">
                <a:latin typeface="NanumGothic" panose="020D0604000000000000" pitchFamily="34" charset="-127"/>
                <a:ea typeface="NanumGothic" panose="020D0604000000000000" pitchFamily="34" charset="-127"/>
              </a:rPr>
              <a:t>4.</a:t>
            </a:r>
            <a:r>
              <a:rPr kumimoji="1" lang="ko-KR" altLang="en-US" sz="1800" b="1" spc="-60" smtClean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1800" b="1" spc="-60" smtClean="0">
                <a:latin typeface="NanumGothic" panose="020D0604000000000000" pitchFamily="34" charset="-127"/>
                <a:ea typeface="NanumGothic" panose="020D0604000000000000" pitchFamily="34" charset="-127"/>
              </a:rPr>
              <a:t>Enlarging</a:t>
            </a:r>
            <a:endParaRPr kumimoji="1" lang="en-US" altLang="ko-KR" sz="1800" b="1" spc="-6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8" name="그림 7"/>
          <p:cNvPicPr/>
          <p:nvPr/>
        </p:nvPicPr>
        <p:blipFill rotWithShape="1">
          <a:blip r:embed="rId3"/>
          <a:srcRect t="16851"/>
          <a:stretch/>
        </p:blipFill>
        <p:spPr bwMode="auto">
          <a:xfrm>
            <a:off x="3062050" y="1823297"/>
            <a:ext cx="7969280" cy="97297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그림 8"/>
          <p:cNvPicPr/>
          <p:nvPr/>
        </p:nvPicPr>
        <p:blipFill>
          <a:blip r:embed="rId4"/>
          <a:stretch>
            <a:fillRect/>
          </a:stretch>
        </p:blipFill>
        <p:spPr>
          <a:xfrm>
            <a:off x="3062050" y="3495967"/>
            <a:ext cx="7969280" cy="837705"/>
          </a:xfrm>
          <a:prstGeom prst="rect">
            <a:avLst/>
          </a:prstGeom>
        </p:spPr>
      </p:pic>
      <p:pic>
        <p:nvPicPr>
          <p:cNvPr id="11" name="그림 10"/>
          <p:cNvPicPr/>
          <p:nvPr/>
        </p:nvPicPr>
        <p:blipFill>
          <a:blip r:embed="rId5"/>
          <a:stretch>
            <a:fillRect/>
          </a:stretch>
        </p:blipFill>
        <p:spPr>
          <a:xfrm>
            <a:off x="3128414" y="4884285"/>
            <a:ext cx="7902915" cy="921841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2108322" y="2145920"/>
            <a:ext cx="9364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smtClean="0"/>
              <a:t>Original</a:t>
            </a:r>
            <a:endParaRPr lang="ko-KR" altLang="en-US" b="1"/>
          </a:p>
        </p:txBody>
      </p:sp>
      <p:sp>
        <p:nvSpPr>
          <p:cNvPr id="13" name="직사각형 12"/>
          <p:cNvSpPr/>
          <p:nvPr/>
        </p:nvSpPr>
        <p:spPr>
          <a:xfrm>
            <a:off x="766738" y="3694308"/>
            <a:ext cx="22853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smtClean="0"/>
              <a:t>1. Tight Boundary Box</a:t>
            </a:r>
            <a:endParaRPr lang="ko-KR" altLang="en-US" b="1"/>
          </a:p>
        </p:txBody>
      </p:sp>
      <p:sp>
        <p:nvSpPr>
          <p:cNvPr id="14" name="직사각형 13"/>
          <p:cNvSpPr/>
          <p:nvPr/>
        </p:nvSpPr>
        <p:spPr>
          <a:xfrm>
            <a:off x="641131" y="5055616"/>
            <a:ext cx="24692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smtClean="0"/>
              <a:t>2. Square Boundary Box</a:t>
            </a:r>
            <a:endParaRPr lang="ko-KR" altLang="en-US" b="1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28414" y="3113918"/>
            <a:ext cx="5058180" cy="33060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28414" y="4517683"/>
            <a:ext cx="4048563" cy="366602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6170648" y="1413370"/>
            <a:ext cx="83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>
                <a:latin typeface="+mn-ea"/>
              </a:rPr>
              <a:t>-</a:t>
            </a:r>
            <a:r>
              <a:rPr lang="en-US" altLang="ko-KR" smtClean="0"/>
              <a:t> Label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39036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1">
            <a:extLst>
              <a:ext uri="{FF2B5EF4-FFF2-40B4-BE49-F238E27FC236}">
                <a16:creationId xmlns:a16="http://schemas.microsoft.com/office/drawing/2014/main" id="{DECDE4C4-4479-5BE9-2C94-BEF56CBF52C5}"/>
              </a:ext>
            </a:extLst>
          </p:cNvPr>
          <p:cNvSpPr/>
          <p:nvPr/>
        </p:nvSpPr>
        <p:spPr>
          <a:xfrm>
            <a:off x="0" y="0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5" name="직사각형 7">
            <a:extLst>
              <a:ext uri="{FF2B5EF4-FFF2-40B4-BE49-F238E27FC236}">
                <a16:creationId xmlns:a16="http://schemas.microsoft.com/office/drawing/2014/main" id="{AD23F40C-635A-8694-E614-DB475FBC826C}"/>
              </a:ext>
            </a:extLst>
          </p:cNvPr>
          <p:cNvSpPr/>
          <p:nvPr/>
        </p:nvSpPr>
        <p:spPr>
          <a:xfrm>
            <a:off x="0" y="6626772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7" name="직사각형 16">
            <a:extLst>
              <a:ext uri="{FF2B5EF4-FFF2-40B4-BE49-F238E27FC236}">
                <a16:creationId xmlns:a16="http://schemas.microsoft.com/office/drawing/2014/main" id="{F857911C-1B61-1108-27A5-0D77D3057B58}"/>
              </a:ext>
            </a:extLst>
          </p:cNvPr>
          <p:cNvSpPr/>
          <p:nvPr/>
        </p:nvSpPr>
        <p:spPr>
          <a:xfrm>
            <a:off x="641131" y="794381"/>
            <a:ext cx="147145" cy="357352"/>
          </a:xfrm>
          <a:prstGeom prst="rect">
            <a:avLst/>
          </a:prstGeom>
          <a:solidFill>
            <a:srgbClr val="264A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B29FA1-62F6-0F5A-38FA-12D84B1A8303}"/>
              </a:ext>
            </a:extLst>
          </p:cNvPr>
          <p:cNvSpPr txBox="1"/>
          <p:nvPr/>
        </p:nvSpPr>
        <p:spPr>
          <a:xfrm>
            <a:off x="10224543" y="417249"/>
            <a:ext cx="16850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ko-KR" altLang="en-US" sz="1600" b="1" dirty="0" err="1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머신러닝</a:t>
            </a:r>
            <a:r>
              <a:rPr kumimoji="1" lang="ko-KR" altLang="en-US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최종발표</a:t>
            </a:r>
            <a:endParaRPr kumimoji="1" lang="ko-Kore-US" altLang="en-US" sz="1600" b="1" dirty="0">
              <a:solidFill>
                <a:srgbClr val="264A8E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269AC30-AB5D-18BA-7907-B105308CE2FC}"/>
              </a:ext>
            </a:extLst>
          </p:cNvPr>
          <p:cNvSpPr txBox="1"/>
          <p:nvPr/>
        </p:nvSpPr>
        <p:spPr>
          <a:xfrm>
            <a:off x="880556" y="742224"/>
            <a:ext cx="60973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2.</a:t>
            </a:r>
            <a:r>
              <a:rPr kumimoji="1" lang="ko-KR" altLang="en-US" sz="2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데이터 분석 및 </a:t>
            </a:r>
            <a:r>
              <a:rPr kumimoji="1" lang="ko-KR" altLang="en-US" sz="2400" b="1" spc="-6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전처리</a:t>
            </a:r>
            <a:endParaRPr kumimoji="1" lang="ko-Kore-US" altLang="en-US" sz="2400" b="1" spc="-6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827EBDD-E004-B8D2-FDA0-960EBB3097D7}"/>
              </a:ext>
            </a:extLst>
          </p:cNvPr>
          <p:cNvSpPr txBox="1"/>
          <p:nvPr/>
        </p:nvSpPr>
        <p:spPr>
          <a:xfrm>
            <a:off x="788276" y="1018470"/>
            <a:ext cx="6094428" cy="5632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1800" spc="-60" smtClean="0">
                <a:latin typeface="NanumGothic" panose="020D0604000000000000" pitchFamily="34" charset="-127"/>
                <a:ea typeface="NanumGothic" panose="020D0604000000000000" pitchFamily="34" charset="-127"/>
              </a:rPr>
              <a:t>Pipeline: </a:t>
            </a:r>
            <a:r>
              <a:rPr kumimoji="1" lang="en-US" altLang="ko-KR" sz="1800" b="1" spc="-60" smtClean="0">
                <a:latin typeface="NanumGothic" panose="020D0604000000000000" pitchFamily="34" charset="-127"/>
                <a:ea typeface="NanumGothic" panose="020D0604000000000000" pitchFamily="34" charset="-127"/>
              </a:rPr>
              <a:t>5.</a:t>
            </a:r>
            <a:r>
              <a:rPr kumimoji="1" lang="ko-KR" altLang="en-US" sz="1800" b="1" spc="-60" smtClean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ko-KR" altLang="en-US" b="1" spc="-60" smtClean="0">
                <a:latin typeface="NanumGothic" panose="020D0604000000000000" pitchFamily="34" charset="-127"/>
                <a:ea typeface="NanumGothic" panose="020D0604000000000000" pitchFamily="34" charset="-127"/>
              </a:rPr>
              <a:t>최종 </a:t>
            </a:r>
            <a:r>
              <a:rPr kumimoji="1" lang="en-US" altLang="ko-KR" b="1" spc="-60" smtClean="0">
                <a:latin typeface="NanumGothic" panose="020D0604000000000000" pitchFamily="34" charset="-127"/>
                <a:ea typeface="NanumGothic" panose="020D0604000000000000" pitchFamily="34" charset="-127"/>
              </a:rPr>
              <a:t>Pipeline Set, </a:t>
            </a:r>
            <a:r>
              <a:rPr kumimoji="1" lang="ko-KR" altLang="en-US" b="1" spc="-60" smtClean="0">
                <a:latin typeface="NanumGothic" panose="020D0604000000000000" pitchFamily="34" charset="-127"/>
                <a:ea typeface="NanumGothic" panose="020D0604000000000000" pitchFamily="34" charset="-127"/>
              </a:rPr>
              <a:t>순서 확정</a:t>
            </a:r>
            <a:endParaRPr kumimoji="1" lang="en-US" altLang="ko-KR" sz="1800" b="1" spc="-6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008039" y="1888890"/>
            <a:ext cx="5155770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smtClean="0"/>
          </a:p>
          <a:p>
            <a:r>
              <a:rPr lang="en-US" altLang="ko-KR" smtClean="0"/>
              <a:t>1. Denoise, Normalier, Centering</a:t>
            </a:r>
            <a:r>
              <a:rPr lang="ko-KR" altLang="en-US"/>
              <a:t>은</a:t>
            </a:r>
            <a:r>
              <a:rPr lang="ko-KR" altLang="en-US" smtClean="0"/>
              <a:t> 확정</a:t>
            </a:r>
            <a:endParaRPr lang="en-US" altLang="ko-KR" smtClean="0"/>
          </a:p>
          <a:p>
            <a:r>
              <a:rPr lang="en-US" altLang="ko-KR" smtClean="0"/>
              <a:t>2. Centering, Tight Zoom , Square Zoom Combination</a:t>
            </a:r>
          </a:p>
          <a:p>
            <a:endParaRPr lang="en-US" altLang="ko-KR"/>
          </a:p>
          <a:p>
            <a:r>
              <a:rPr lang="en-US" altLang="ko-KR" smtClean="0"/>
              <a:t>ex) MLP: Square zoom </a:t>
            </a:r>
            <a:r>
              <a:rPr lang="ko-KR" altLang="en-US" smtClean="0"/>
              <a:t>최적</a:t>
            </a:r>
            <a:endParaRPr lang="en-US" altLang="ko-KR" smtClean="0"/>
          </a:p>
          <a:p>
            <a:endParaRPr lang="en-US" altLang="ko-KR"/>
          </a:p>
          <a:p>
            <a:endParaRPr lang="en-US" altLang="ko-KR" smtClean="0"/>
          </a:p>
          <a:p>
            <a:endParaRPr lang="en-US" altLang="ko-KR" smtClean="0"/>
          </a:p>
          <a:p>
            <a:r>
              <a:rPr lang="en-US" altLang="ko-KR" smtClean="0"/>
              <a:t>ex) Extra-Trees: Tight zoom </a:t>
            </a:r>
            <a:r>
              <a:rPr lang="ko-KR" altLang="en-US" smtClean="0"/>
              <a:t>최적</a:t>
            </a:r>
            <a:endParaRPr lang="ko-KR" altLang="en-US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3"/>
          <a:srcRect t="58355"/>
          <a:stretch/>
        </p:blipFill>
        <p:spPr>
          <a:xfrm>
            <a:off x="1008039" y="4501179"/>
            <a:ext cx="7634570" cy="393551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4"/>
          <a:srcRect t="58760"/>
          <a:stretch/>
        </p:blipFill>
        <p:spPr>
          <a:xfrm>
            <a:off x="1008039" y="3465267"/>
            <a:ext cx="7965365" cy="419004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2227" y="1805790"/>
            <a:ext cx="4228310" cy="1405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48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1">
            <a:extLst>
              <a:ext uri="{FF2B5EF4-FFF2-40B4-BE49-F238E27FC236}">
                <a16:creationId xmlns:a16="http://schemas.microsoft.com/office/drawing/2014/main" id="{DECDE4C4-4479-5BE9-2C94-BEF56CBF52C5}"/>
              </a:ext>
            </a:extLst>
          </p:cNvPr>
          <p:cNvSpPr/>
          <p:nvPr/>
        </p:nvSpPr>
        <p:spPr>
          <a:xfrm>
            <a:off x="0" y="0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5" name="직사각형 7">
            <a:extLst>
              <a:ext uri="{FF2B5EF4-FFF2-40B4-BE49-F238E27FC236}">
                <a16:creationId xmlns:a16="http://schemas.microsoft.com/office/drawing/2014/main" id="{AD23F40C-635A-8694-E614-DB475FBC826C}"/>
              </a:ext>
            </a:extLst>
          </p:cNvPr>
          <p:cNvSpPr/>
          <p:nvPr/>
        </p:nvSpPr>
        <p:spPr>
          <a:xfrm>
            <a:off x="0" y="6626772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7" name="직사각형 16">
            <a:extLst>
              <a:ext uri="{FF2B5EF4-FFF2-40B4-BE49-F238E27FC236}">
                <a16:creationId xmlns:a16="http://schemas.microsoft.com/office/drawing/2014/main" id="{F857911C-1B61-1108-27A5-0D77D3057B58}"/>
              </a:ext>
            </a:extLst>
          </p:cNvPr>
          <p:cNvSpPr/>
          <p:nvPr/>
        </p:nvSpPr>
        <p:spPr>
          <a:xfrm>
            <a:off x="641131" y="794381"/>
            <a:ext cx="147145" cy="357352"/>
          </a:xfrm>
          <a:prstGeom prst="rect">
            <a:avLst/>
          </a:prstGeom>
          <a:solidFill>
            <a:srgbClr val="264A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B29FA1-62F6-0F5A-38FA-12D84B1A8303}"/>
              </a:ext>
            </a:extLst>
          </p:cNvPr>
          <p:cNvSpPr txBox="1"/>
          <p:nvPr/>
        </p:nvSpPr>
        <p:spPr>
          <a:xfrm>
            <a:off x="10224543" y="417249"/>
            <a:ext cx="16850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ko-KR" altLang="en-US" sz="1600" b="1" dirty="0" err="1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머신러닝</a:t>
            </a:r>
            <a:r>
              <a:rPr kumimoji="1" lang="ko-KR" altLang="en-US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최종발표</a:t>
            </a:r>
            <a:endParaRPr kumimoji="1" lang="ko-Kore-US" altLang="en-US" sz="1600" b="1" dirty="0">
              <a:solidFill>
                <a:srgbClr val="264A8E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269AC30-AB5D-18BA-7907-B105308CE2FC}"/>
              </a:ext>
            </a:extLst>
          </p:cNvPr>
          <p:cNvSpPr txBox="1"/>
          <p:nvPr/>
        </p:nvSpPr>
        <p:spPr>
          <a:xfrm>
            <a:off x="880556" y="742224"/>
            <a:ext cx="60973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2.</a:t>
            </a:r>
            <a:r>
              <a:rPr kumimoji="1" lang="ko-KR" altLang="en-US" sz="2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데이터 분석 및 </a:t>
            </a:r>
            <a:r>
              <a:rPr kumimoji="1" lang="ko-KR" altLang="en-US" sz="2400" b="1" spc="-6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전처리</a:t>
            </a:r>
            <a:endParaRPr kumimoji="1" lang="ko-Kore-US" altLang="en-US" sz="2400" b="1" spc="-6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827EBDD-E004-B8D2-FDA0-960EBB3097D7}"/>
              </a:ext>
            </a:extLst>
          </p:cNvPr>
          <p:cNvSpPr txBox="1"/>
          <p:nvPr/>
        </p:nvSpPr>
        <p:spPr>
          <a:xfrm>
            <a:off x="788276" y="1029103"/>
            <a:ext cx="609442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1800" spc="-60" smtClean="0">
                <a:latin typeface="NanumGothic" panose="020D0604000000000000" pitchFamily="34" charset="-127"/>
                <a:ea typeface="NanumGothic" panose="020D0604000000000000" pitchFamily="34" charset="-127"/>
              </a:rPr>
              <a:t>Prepare the data </a:t>
            </a:r>
            <a:r>
              <a:rPr kumimoji="1" lang="en-US" altLang="ko-KR" sz="1800" spc="-60" smtClean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kumimoji="1" lang="ko-KR" altLang="en-US" sz="1800" spc="-60" smtClean="0">
                <a:latin typeface="NanumGothic" panose="020D0604000000000000" pitchFamily="34" charset="-127"/>
                <a:ea typeface="NanumGothic" panose="020D0604000000000000" pitchFamily="34" charset="-127"/>
              </a:rPr>
              <a:t>모델 </a:t>
            </a:r>
            <a:r>
              <a:rPr kumimoji="1" lang="ko-KR" altLang="en-US" sz="1800" spc="-60" smtClean="0">
                <a:latin typeface="NanumGothic" panose="020D0604000000000000" pitchFamily="34" charset="-127"/>
                <a:ea typeface="NanumGothic" panose="020D0604000000000000" pitchFamily="34" charset="-127"/>
              </a:rPr>
              <a:t>선정을 위함</a:t>
            </a:r>
            <a:r>
              <a:rPr kumimoji="1" lang="en-US" altLang="ko-KR" sz="1800" spc="-60" smtClean="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  <a:endParaRPr kumimoji="1" lang="en-US" altLang="ko-KR" sz="1800" spc="-6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32C9F7-6A7D-C1DF-5430-19E79F6BE67B}"/>
              </a:ext>
            </a:extLst>
          </p:cNvPr>
          <p:cNvSpPr txBox="1"/>
          <p:nvPr/>
        </p:nvSpPr>
        <p:spPr>
          <a:xfrm>
            <a:off x="788276" y="1767042"/>
            <a:ext cx="6096000" cy="308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kumimoji="1" lang="en-US" altLang="ko-KR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Original Dataset</a:t>
            </a:r>
          </a:p>
          <a:p>
            <a:pPr marR="0" lvl="1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1" lang="en-US" altLang="ko-KR" sz="1600" spc="-60" dirty="0">
              <a:solidFill>
                <a:prstClr val="black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800100" marR="0" lvl="1" indent="-3429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1" lang="en-US" altLang="ko-KR" sz="1600" b="0" i="0" u="none" strike="noStrike" kern="1200" cap="none" spc="-6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Gothic" panose="020D0604000000000000" pitchFamily="34" charset="-127"/>
              <a:ea typeface="NanumGothic" panose="020D0604000000000000" pitchFamily="34" charset="-127"/>
              <a:cs typeface="+mn-cs"/>
            </a:endParaRPr>
          </a:p>
          <a:p>
            <a:pPr marL="800100" marR="0" lvl="1" indent="-3429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1" lang="en-US" altLang="ko-KR" sz="1600" spc="-60" dirty="0">
              <a:solidFill>
                <a:prstClr val="black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R="0" lvl="1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1" lang="en-US" altLang="ko-KR" sz="1600" b="0" i="0" u="none" strike="noStrike" kern="1200" cap="none" spc="-6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Gothic" panose="020D0604000000000000" pitchFamily="34" charset="-127"/>
              <a:ea typeface="NanumGothic" panose="020D0604000000000000" pitchFamily="34" charset="-127"/>
              <a:cs typeface="+mn-cs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endParaRPr kumimoji="1" lang="en-US" altLang="ko-KR" b="1" spc="-6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B6930C3-2800-1310-E1B1-96D61E0AA9D7}"/>
              </a:ext>
            </a:extLst>
          </p:cNvPr>
          <p:cNvSpPr/>
          <p:nvPr/>
        </p:nvSpPr>
        <p:spPr>
          <a:xfrm>
            <a:off x="1668694" y="2490084"/>
            <a:ext cx="7290348" cy="35201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C28F36F-B3D7-DE28-3C4D-EBB38134A240}"/>
              </a:ext>
            </a:extLst>
          </p:cNvPr>
          <p:cNvSpPr/>
          <p:nvPr/>
        </p:nvSpPr>
        <p:spPr>
          <a:xfrm>
            <a:off x="9029277" y="2491243"/>
            <a:ext cx="1620338" cy="35201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ight Brace 29">
            <a:extLst>
              <a:ext uri="{FF2B5EF4-FFF2-40B4-BE49-F238E27FC236}">
                <a16:creationId xmlns:a16="http://schemas.microsoft.com/office/drawing/2014/main" id="{25D5332A-0374-D003-22E1-7BD5CBFFF576}"/>
              </a:ext>
            </a:extLst>
          </p:cNvPr>
          <p:cNvSpPr/>
          <p:nvPr/>
        </p:nvSpPr>
        <p:spPr>
          <a:xfrm rot="5400000" flipH="1">
            <a:off x="5223177" y="-1259194"/>
            <a:ext cx="212538" cy="7290347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9B9FA8F-5186-5100-9B13-6CCD44753500}"/>
              </a:ext>
            </a:extLst>
          </p:cNvPr>
          <p:cNvSpPr txBox="1"/>
          <p:nvPr/>
        </p:nvSpPr>
        <p:spPr>
          <a:xfrm>
            <a:off x="4754019" y="1755958"/>
            <a:ext cx="116970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400" spc="-6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0.8</a:t>
            </a:r>
          </a:p>
          <a:p>
            <a:pPr algn="ctr"/>
            <a:r>
              <a:rPr kumimoji="1" lang="en-US" sz="1400" spc="-6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(training)</a:t>
            </a:r>
            <a:endParaRPr lang="en-US" sz="1400" dirty="0"/>
          </a:p>
        </p:txBody>
      </p:sp>
      <p:sp>
        <p:nvSpPr>
          <p:cNvPr id="32" name="Right Brace 31">
            <a:extLst>
              <a:ext uri="{FF2B5EF4-FFF2-40B4-BE49-F238E27FC236}">
                <a16:creationId xmlns:a16="http://schemas.microsoft.com/office/drawing/2014/main" id="{439C11C9-6188-A30F-7582-B1C1CC00339D}"/>
              </a:ext>
            </a:extLst>
          </p:cNvPr>
          <p:cNvSpPr/>
          <p:nvPr/>
        </p:nvSpPr>
        <p:spPr>
          <a:xfrm rot="5400000" flipH="1">
            <a:off x="9746005" y="1580273"/>
            <a:ext cx="203608" cy="1620337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A52DC89-A9C4-EC16-448B-1324D8D6E436}"/>
              </a:ext>
            </a:extLst>
          </p:cNvPr>
          <p:cNvSpPr txBox="1"/>
          <p:nvPr/>
        </p:nvSpPr>
        <p:spPr>
          <a:xfrm>
            <a:off x="9273459" y="1764062"/>
            <a:ext cx="11487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400" spc="-6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0.2</a:t>
            </a:r>
          </a:p>
          <a:p>
            <a:pPr algn="ctr"/>
            <a:r>
              <a:rPr kumimoji="1" lang="en-US" sz="1400" spc="-6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(validation)</a:t>
            </a:r>
            <a:endParaRPr lang="en-US" sz="1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26AD1B-275E-D00E-615D-D94FA1933F76}"/>
              </a:ext>
            </a:extLst>
          </p:cNvPr>
          <p:cNvSpPr txBox="1"/>
          <p:nvPr/>
        </p:nvSpPr>
        <p:spPr>
          <a:xfrm>
            <a:off x="786704" y="2745272"/>
            <a:ext cx="6096000" cy="308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kumimoji="1" lang="en-US" altLang="ko-KR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Handmade Dataset</a:t>
            </a:r>
          </a:p>
          <a:p>
            <a:pPr marL="800100" marR="0" lvl="1" indent="-3429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1" lang="en-US" altLang="ko-KR" sz="1600" spc="-60" dirty="0">
              <a:solidFill>
                <a:prstClr val="black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800100" marR="0" lvl="1" indent="-3429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1" lang="en-US" altLang="ko-KR" sz="1600" b="0" i="0" u="none" strike="noStrike" kern="1200" cap="none" spc="-6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Gothic" panose="020D0604000000000000" pitchFamily="34" charset="-127"/>
              <a:ea typeface="NanumGothic" panose="020D0604000000000000" pitchFamily="34" charset="-127"/>
              <a:cs typeface="+mn-cs"/>
            </a:endParaRPr>
          </a:p>
          <a:p>
            <a:pPr marL="800100" marR="0" lvl="1" indent="-3429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1" lang="en-US" altLang="ko-KR" sz="1600" spc="-60" dirty="0">
              <a:solidFill>
                <a:prstClr val="black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R="0" lvl="1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1" lang="en-US" altLang="ko-KR" sz="1600" b="0" i="0" u="none" strike="noStrike" kern="1200" cap="none" spc="-6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Gothic" panose="020D0604000000000000" pitchFamily="34" charset="-127"/>
              <a:ea typeface="NanumGothic" panose="020D0604000000000000" pitchFamily="34" charset="-127"/>
              <a:cs typeface="+mn-cs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endParaRPr kumimoji="1" lang="en-US" altLang="ko-KR" b="1" spc="-6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FA0F00D-67EC-0A98-358C-D00A701C5D23}"/>
              </a:ext>
            </a:extLst>
          </p:cNvPr>
          <p:cNvSpPr/>
          <p:nvPr/>
        </p:nvSpPr>
        <p:spPr>
          <a:xfrm>
            <a:off x="1668694" y="3559710"/>
            <a:ext cx="7290348" cy="35201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87E3EB7-B4A1-D1C6-3BFF-9C523EF45554}"/>
              </a:ext>
            </a:extLst>
          </p:cNvPr>
          <p:cNvSpPr/>
          <p:nvPr/>
        </p:nvSpPr>
        <p:spPr>
          <a:xfrm>
            <a:off x="9029277" y="3560869"/>
            <a:ext cx="1620338" cy="35201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Brace 12">
            <a:extLst>
              <a:ext uri="{FF2B5EF4-FFF2-40B4-BE49-F238E27FC236}">
                <a16:creationId xmlns:a16="http://schemas.microsoft.com/office/drawing/2014/main" id="{6EDB702E-B9C7-A0D1-0894-5E2050B860B5}"/>
              </a:ext>
            </a:extLst>
          </p:cNvPr>
          <p:cNvSpPr/>
          <p:nvPr/>
        </p:nvSpPr>
        <p:spPr>
          <a:xfrm rot="5400000" flipH="1">
            <a:off x="5223177" y="-189568"/>
            <a:ext cx="212538" cy="7290347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CBF0D23-F860-1B2C-AA84-23CB59AACD46}"/>
              </a:ext>
            </a:extLst>
          </p:cNvPr>
          <p:cNvSpPr txBox="1"/>
          <p:nvPr/>
        </p:nvSpPr>
        <p:spPr>
          <a:xfrm>
            <a:off x="4754019" y="2825584"/>
            <a:ext cx="116970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400" spc="-6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0.8</a:t>
            </a:r>
          </a:p>
          <a:p>
            <a:pPr algn="ctr"/>
            <a:r>
              <a:rPr kumimoji="1" lang="en-US" sz="1400" spc="-6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(training)</a:t>
            </a:r>
            <a:endParaRPr lang="en-US" sz="1400" dirty="0"/>
          </a:p>
        </p:txBody>
      </p:sp>
      <p:sp>
        <p:nvSpPr>
          <p:cNvPr id="15" name="Right Brace 14">
            <a:extLst>
              <a:ext uri="{FF2B5EF4-FFF2-40B4-BE49-F238E27FC236}">
                <a16:creationId xmlns:a16="http://schemas.microsoft.com/office/drawing/2014/main" id="{07C4AF50-F03C-A7C2-B2A6-65A552DC7CD4}"/>
              </a:ext>
            </a:extLst>
          </p:cNvPr>
          <p:cNvSpPr/>
          <p:nvPr/>
        </p:nvSpPr>
        <p:spPr>
          <a:xfrm rot="5400000" flipH="1">
            <a:off x="9746005" y="2649899"/>
            <a:ext cx="203608" cy="1620337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9D0A8FB-0EDE-09A1-6337-B2259ADCB75B}"/>
              </a:ext>
            </a:extLst>
          </p:cNvPr>
          <p:cNvSpPr txBox="1"/>
          <p:nvPr/>
        </p:nvSpPr>
        <p:spPr>
          <a:xfrm>
            <a:off x="9273459" y="2833688"/>
            <a:ext cx="11487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400" spc="-6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0.2</a:t>
            </a:r>
          </a:p>
          <a:p>
            <a:pPr algn="ctr"/>
            <a:r>
              <a:rPr kumimoji="1" lang="en-US" sz="1400" spc="-6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(validation)</a:t>
            </a:r>
            <a:endParaRPr lang="en-US" sz="14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CD915C7-5146-C5D7-83B4-3711C191A613}"/>
              </a:ext>
            </a:extLst>
          </p:cNvPr>
          <p:cNvSpPr txBox="1"/>
          <p:nvPr/>
        </p:nvSpPr>
        <p:spPr>
          <a:xfrm>
            <a:off x="849724" y="3848801"/>
            <a:ext cx="6096000" cy="308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kumimoji="1" lang="en-US" altLang="ko-KR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Combined Dataset (10 classes)</a:t>
            </a:r>
          </a:p>
          <a:p>
            <a:pPr marL="800100" marR="0" lvl="1" indent="-3429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1" lang="en-US" altLang="ko-KR" sz="1600" spc="-60" dirty="0">
              <a:solidFill>
                <a:prstClr val="black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800100" marR="0" lvl="1" indent="-3429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1" lang="en-US" altLang="ko-KR" sz="1600" b="0" i="0" u="none" strike="noStrike" kern="1200" cap="none" spc="-6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Gothic" panose="020D0604000000000000" pitchFamily="34" charset="-127"/>
              <a:ea typeface="NanumGothic" panose="020D0604000000000000" pitchFamily="34" charset="-127"/>
              <a:cs typeface="+mn-cs"/>
            </a:endParaRPr>
          </a:p>
          <a:p>
            <a:pPr marL="800100" marR="0" lvl="1" indent="-3429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1" lang="en-US" altLang="ko-KR" sz="1600" spc="-60" dirty="0">
              <a:solidFill>
                <a:prstClr val="black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R="0" lvl="1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1" lang="en-US" altLang="ko-KR" sz="1600" b="0" i="0" u="none" strike="noStrike" kern="1200" cap="none" spc="-6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Gothic" panose="020D0604000000000000" pitchFamily="34" charset="-127"/>
              <a:ea typeface="NanumGothic" panose="020D0604000000000000" pitchFamily="34" charset="-127"/>
              <a:cs typeface="+mn-cs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endParaRPr kumimoji="1" lang="en-US" altLang="ko-KR" b="1" spc="-6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6713AE4-CF51-D16A-8677-6634D1D8A824}"/>
              </a:ext>
            </a:extLst>
          </p:cNvPr>
          <p:cNvSpPr/>
          <p:nvPr/>
        </p:nvSpPr>
        <p:spPr>
          <a:xfrm>
            <a:off x="1684272" y="4665401"/>
            <a:ext cx="7290348" cy="35201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056313C-C111-3C5B-F6E8-9AE6A7105BE5}"/>
              </a:ext>
            </a:extLst>
          </p:cNvPr>
          <p:cNvSpPr/>
          <p:nvPr/>
        </p:nvSpPr>
        <p:spPr>
          <a:xfrm>
            <a:off x="9044855" y="4666560"/>
            <a:ext cx="1620338" cy="35201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Brace 23">
            <a:extLst>
              <a:ext uri="{FF2B5EF4-FFF2-40B4-BE49-F238E27FC236}">
                <a16:creationId xmlns:a16="http://schemas.microsoft.com/office/drawing/2014/main" id="{6253B13A-7911-00B6-B95D-FA65C8EC3252}"/>
              </a:ext>
            </a:extLst>
          </p:cNvPr>
          <p:cNvSpPr/>
          <p:nvPr/>
        </p:nvSpPr>
        <p:spPr>
          <a:xfrm rot="5400000" flipH="1">
            <a:off x="5238755" y="916123"/>
            <a:ext cx="212538" cy="7290347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A8C8AAB-E510-9D06-9438-C7A71946B1AD}"/>
              </a:ext>
            </a:extLst>
          </p:cNvPr>
          <p:cNvSpPr txBox="1"/>
          <p:nvPr/>
        </p:nvSpPr>
        <p:spPr>
          <a:xfrm>
            <a:off x="4769597" y="3931275"/>
            <a:ext cx="116970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400" spc="-6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0.8</a:t>
            </a:r>
          </a:p>
          <a:p>
            <a:pPr algn="ctr"/>
            <a:r>
              <a:rPr kumimoji="1" lang="en-US" sz="1400" spc="-6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(training)</a:t>
            </a:r>
            <a:endParaRPr lang="en-US" sz="1400" dirty="0"/>
          </a:p>
        </p:txBody>
      </p:sp>
      <p:sp>
        <p:nvSpPr>
          <p:cNvPr id="26" name="Right Brace 25">
            <a:extLst>
              <a:ext uri="{FF2B5EF4-FFF2-40B4-BE49-F238E27FC236}">
                <a16:creationId xmlns:a16="http://schemas.microsoft.com/office/drawing/2014/main" id="{B632DE75-E75B-095B-B6F5-D8AC64BC0262}"/>
              </a:ext>
            </a:extLst>
          </p:cNvPr>
          <p:cNvSpPr/>
          <p:nvPr/>
        </p:nvSpPr>
        <p:spPr>
          <a:xfrm rot="5400000" flipH="1">
            <a:off x="9761583" y="3755590"/>
            <a:ext cx="203608" cy="1620337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EC7F8E3-EAA3-7595-7045-D3943D61DC61}"/>
              </a:ext>
            </a:extLst>
          </p:cNvPr>
          <p:cNvSpPr txBox="1"/>
          <p:nvPr/>
        </p:nvSpPr>
        <p:spPr>
          <a:xfrm>
            <a:off x="9289037" y="3939379"/>
            <a:ext cx="11487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400" spc="-6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0.2</a:t>
            </a:r>
          </a:p>
          <a:p>
            <a:pPr algn="ctr"/>
            <a:r>
              <a:rPr kumimoji="1" lang="en-US" sz="1400" spc="-6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(validation)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9640733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1">
            <a:extLst>
              <a:ext uri="{FF2B5EF4-FFF2-40B4-BE49-F238E27FC236}">
                <a16:creationId xmlns:a16="http://schemas.microsoft.com/office/drawing/2014/main" id="{DECDE4C4-4479-5BE9-2C94-BEF56CBF52C5}"/>
              </a:ext>
            </a:extLst>
          </p:cNvPr>
          <p:cNvSpPr/>
          <p:nvPr/>
        </p:nvSpPr>
        <p:spPr>
          <a:xfrm>
            <a:off x="0" y="0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5" name="직사각형 7">
            <a:extLst>
              <a:ext uri="{FF2B5EF4-FFF2-40B4-BE49-F238E27FC236}">
                <a16:creationId xmlns:a16="http://schemas.microsoft.com/office/drawing/2014/main" id="{AD23F40C-635A-8694-E614-DB475FBC826C}"/>
              </a:ext>
            </a:extLst>
          </p:cNvPr>
          <p:cNvSpPr/>
          <p:nvPr/>
        </p:nvSpPr>
        <p:spPr>
          <a:xfrm>
            <a:off x="0" y="6626772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7" name="직사각형 16">
            <a:extLst>
              <a:ext uri="{FF2B5EF4-FFF2-40B4-BE49-F238E27FC236}">
                <a16:creationId xmlns:a16="http://schemas.microsoft.com/office/drawing/2014/main" id="{F857911C-1B61-1108-27A5-0D77D3057B58}"/>
              </a:ext>
            </a:extLst>
          </p:cNvPr>
          <p:cNvSpPr/>
          <p:nvPr/>
        </p:nvSpPr>
        <p:spPr>
          <a:xfrm>
            <a:off x="641131" y="794381"/>
            <a:ext cx="147145" cy="357352"/>
          </a:xfrm>
          <a:prstGeom prst="rect">
            <a:avLst/>
          </a:prstGeom>
          <a:solidFill>
            <a:srgbClr val="264A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B29FA1-62F6-0F5A-38FA-12D84B1A8303}"/>
              </a:ext>
            </a:extLst>
          </p:cNvPr>
          <p:cNvSpPr txBox="1"/>
          <p:nvPr/>
        </p:nvSpPr>
        <p:spPr>
          <a:xfrm>
            <a:off x="10224543" y="417249"/>
            <a:ext cx="16850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ko-KR" altLang="en-US" sz="1600" b="1" dirty="0" err="1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머신러닝</a:t>
            </a:r>
            <a:r>
              <a:rPr kumimoji="1" lang="ko-KR" altLang="en-US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최종발표</a:t>
            </a:r>
            <a:endParaRPr kumimoji="1" lang="ko-Kore-US" altLang="en-US" sz="1600" b="1" dirty="0">
              <a:solidFill>
                <a:srgbClr val="264A8E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269AC30-AB5D-18BA-7907-B105308CE2FC}"/>
              </a:ext>
            </a:extLst>
          </p:cNvPr>
          <p:cNvSpPr txBox="1"/>
          <p:nvPr/>
        </p:nvSpPr>
        <p:spPr>
          <a:xfrm>
            <a:off x="880556" y="742224"/>
            <a:ext cx="60973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2.</a:t>
            </a:r>
            <a:r>
              <a:rPr kumimoji="1" lang="ko-KR" altLang="en-US" sz="2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데이터 분석 및 </a:t>
            </a:r>
            <a:r>
              <a:rPr kumimoji="1" lang="ko-KR" altLang="en-US" sz="2400" b="1" spc="-6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전처리</a:t>
            </a:r>
            <a:endParaRPr kumimoji="1" lang="ko-Kore-US" altLang="en-US" sz="2400" b="1" spc="-6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827EBDD-E004-B8D2-FDA0-960EBB3097D7}"/>
              </a:ext>
            </a:extLst>
          </p:cNvPr>
          <p:cNvSpPr txBox="1"/>
          <p:nvPr/>
        </p:nvSpPr>
        <p:spPr>
          <a:xfrm>
            <a:off x="788276" y="1029103"/>
            <a:ext cx="685031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18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Prepare </a:t>
            </a:r>
            <a:r>
              <a:rPr kumimoji="1" lang="en-US" altLang="ko-KR" sz="1800" spc="-60">
                <a:latin typeface="NanumGothic" panose="020D0604000000000000" pitchFamily="34" charset="-127"/>
                <a:ea typeface="NanumGothic" panose="020D0604000000000000" pitchFamily="34" charset="-127"/>
              </a:rPr>
              <a:t>the </a:t>
            </a:r>
            <a:r>
              <a:rPr kumimoji="1" lang="en-US" altLang="ko-KR" sz="1800" spc="-60" smtClean="0">
                <a:latin typeface="NanumGothic" panose="020D0604000000000000" pitchFamily="34" charset="-127"/>
                <a:ea typeface="NanumGothic" panose="020D0604000000000000" pitchFamily="34" charset="-127"/>
              </a:rPr>
              <a:t>data (</a:t>
            </a:r>
            <a:r>
              <a:rPr kumimoji="1" lang="ko-KR" altLang="en-US" sz="1800" spc="-60" smtClean="0">
                <a:latin typeface="NanumGothic" panose="020D0604000000000000" pitchFamily="34" charset="-127"/>
                <a:ea typeface="NanumGothic" panose="020D0604000000000000" pitchFamily="34" charset="-127"/>
              </a:rPr>
              <a:t>최종 </a:t>
            </a:r>
            <a:r>
              <a:rPr kumimoji="1" lang="ko-KR" altLang="en-US" sz="1800" spc="-60" smtClean="0">
                <a:latin typeface="NanumGothic" panose="020D0604000000000000" pitchFamily="34" charset="-127"/>
                <a:ea typeface="NanumGothic" panose="020D0604000000000000" pitchFamily="34" charset="-127"/>
              </a:rPr>
              <a:t>모델 학습</a:t>
            </a:r>
            <a:r>
              <a:rPr kumimoji="1" lang="en-US" altLang="ko-KR" spc="-60" smtClean="0">
                <a:latin typeface="NanumGothic" panose="020D0604000000000000" pitchFamily="34" charset="-127"/>
                <a:ea typeface="NanumGothic" panose="020D0604000000000000" pitchFamily="34" charset="-127"/>
              </a:rPr>
              <a:t> / Pipeline</a:t>
            </a:r>
            <a:r>
              <a:rPr kumimoji="1" lang="ko-KR" altLang="en-US" spc="-60" smtClean="0">
                <a:latin typeface="NanumGothic" panose="020D0604000000000000" pitchFamily="34" charset="-127"/>
                <a:ea typeface="NanumGothic" panose="020D0604000000000000" pitchFamily="34" charset="-127"/>
              </a:rPr>
              <a:t>을 테스트</a:t>
            </a:r>
            <a:r>
              <a:rPr kumimoji="1" lang="ko-KR" altLang="en-US" sz="1800" spc="-60" smtClean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ko-KR" altLang="en-US" sz="1800" spc="-60" smtClean="0">
                <a:latin typeface="NanumGothic" panose="020D0604000000000000" pitchFamily="34" charset="-127"/>
                <a:ea typeface="NanumGothic" panose="020D0604000000000000" pitchFamily="34" charset="-127"/>
              </a:rPr>
              <a:t>위함</a:t>
            </a:r>
            <a:r>
              <a:rPr kumimoji="1" lang="en-US" altLang="ko-KR" sz="1800" spc="-60" smtClean="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  <a:endParaRPr kumimoji="1" lang="en-US" altLang="ko-KR" sz="1800" spc="-6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32C9F7-6A7D-C1DF-5430-19E79F6BE67B}"/>
              </a:ext>
            </a:extLst>
          </p:cNvPr>
          <p:cNvSpPr txBox="1"/>
          <p:nvPr/>
        </p:nvSpPr>
        <p:spPr>
          <a:xfrm>
            <a:off x="788276" y="1767042"/>
            <a:ext cx="6096000" cy="357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kumimoji="1" lang="en-US" altLang="ko-KR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Combined Dataset (15 classes)</a:t>
            </a:r>
          </a:p>
          <a:p>
            <a:pPr marL="800100" marR="0" lvl="1" indent="-3429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ko-KR" sz="1600" spc="-6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Training</a:t>
            </a:r>
          </a:p>
          <a:p>
            <a:pPr marL="800100" marR="0" lvl="1" indent="-3429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1" lang="en-US" altLang="ko-KR" sz="1600" b="0" i="0" u="none" strike="noStrike" kern="1200" cap="none" spc="-6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Gothic" panose="020D0604000000000000" pitchFamily="34" charset="-127"/>
              <a:ea typeface="NanumGothic" panose="020D0604000000000000" pitchFamily="34" charset="-127"/>
              <a:cs typeface="+mn-cs"/>
            </a:endParaRPr>
          </a:p>
          <a:p>
            <a:pPr marL="800100" marR="0" lvl="1" indent="-3429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1" lang="en-US" altLang="ko-KR" sz="1600" spc="-60" dirty="0">
              <a:solidFill>
                <a:prstClr val="black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800100" marR="0" lvl="1" indent="-3429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1" lang="en-US" altLang="ko-KR" sz="1600" b="0" i="0" u="none" strike="noStrike" kern="1200" cap="none" spc="-6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Gothic" panose="020D0604000000000000" pitchFamily="34" charset="-127"/>
              <a:ea typeface="NanumGothic" panose="020D0604000000000000" pitchFamily="34" charset="-127"/>
              <a:cs typeface="+mn-cs"/>
            </a:endParaRPr>
          </a:p>
          <a:p>
            <a:pPr marL="800100" marR="0" lvl="1" indent="-3429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ko-KR" sz="16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  <a:cs typeface="+mn-cs"/>
              </a:rPr>
              <a:t>Validation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endParaRPr kumimoji="1" lang="en-US" altLang="ko-KR" b="1" spc="-6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7" name="Right Brace 16">
            <a:extLst>
              <a:ext uri="{FF2B5EF4-FFF2-40B4-BE49-F238E27FC236}">
                <a16:creationId xmlns:a16="http://schemas.microsoft.com/office/drawing/2014/main" id="{5FB35D5F-1EFC-19B7-191D-D7192AF7B08A}"/>
              </a:ext>
            </a:extLst>
          </p:cNvPr>
          <p:cNvSpPr/>
          <p:nvPr/>
        </p:nvSpPr>
        <p:spPr>
          <a:xfrm rot="5400000">
            <a:off x="4384385" y="806272"/>
            <a:ext cx="201360" cy="5622563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Brace 17">
            <a:extLst>
              <a:ext uri="{FF2B5EF4-FFF2-40B4-BE49-F238E27FC236}">
                <a16:creationId xmlns:a16="http://schemas.microsoft.com/office/drawing/2014/main" id="{654A3534-F802-88F9-1D8F-6F545F1272EE}"/>
              </a:ext>
            </a:extLst>
          </p:cNvPr>
          <p:cNvSpPr/>
          <p:nvPr/>
        </p:nvSpPr>
        <p:spPr>
          <a:xfrm rot="5400000">
            <a:off x="8066541" y="2817601"/>
            <a:ext cx="212539" cy="1620338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D06E4E5-5D56-A6BA-69BE-7081107AC3FB}"/>
              </a:ext>
            </a:extLst>
          </p:cNvPr>
          <p:cNvSpPr txBox="1"/>
          <p:nvPr/>
        </p:nvSpPr>
        <p:spPr>
          <a:xfrm>
            <a:off x="4060598" y="3721296"/>
            <a:ext cx="855481" cy="52322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400" spc="-6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0.8</a:t>
            </a:r>
          </a:p>
          <a:p>
            <a:pPr algn="ctr"/>
            <a:r>
              <a:rPr kumimoji="1" lang="en-US" sz="1400" spc="-6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(normal)</a:t>
            </a:r>
            <a:endParaRPr lang="en-US" sz="14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F1D38F8-44BA-3D72-5E58-75C579C1C0A8}"/>
              </a:ext>
            </a:extLst>
          </p:cNvPr>
          <p:cNvSpPr txBox="1"/>
          <p:nvPr/>
        </p:nvSpPr>
        <p:spPr>
          <a:xfrm>
            <a:off x="7632433" y="3758700"/>
            <a:ext cx="1073707" cy="52322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400" spc="-6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0.2</a:t>
            </a:r>
          </a:p>
          <a:p>
            <a:pPr algn="ctr"/>
            <a:r>
              <a:rPr kumimoji="1" lang="en-US" altLang="ko-KR" sz="1400" spc="-6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(shifted)</a:t>
            </a:r>
            <a:endParaRPr lang="en-US" sz="14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B6930C3-2800-1310-E1B1-96D61E0AA9D7}"/>
              </a:ext>
            </a:extLst>
          </p:cNvPr>
          <p:cNvSpPr/>
          <p:nvPr/>
        </p:nvSpPr>
        <p:spPr>
          <a:xfrm>
            <a:off x="1677057" y="3156441"/>
            <a:ext cx="5622564" cy="35201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C28F36F-B3D7-DE28-3C4D-EBB38134A240}"/>
              </a:ext>
            </a:extLst>
          </p:cNvPr>
          <p:cNvSpPr/>
          <p:nvPr/>
        </p:nvSpPr>
        <p:spPr>
          <a:xfrm>
            <a:off x="9037640" y="3157600"/>
            <a:ext cx="1620338" cy="35201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ight Brace 29">
            <a:extLst>
              <a:ext uri="{FF2B5EF4-FFF2-40B4-BE49-F238E27FC236}">
                <a16:creationId xmlns:a16="http://schemas.microsoft.com/office/drawing/2014/main" id="{25D5332A-0374-D003-22E1-7BD5CBFFF576}"/>
              </a:ext>
            </a:extLst>
          </p:cNvPr>
          <p:cNvSpPr/>
          <p:nvPr/>
        </p:nvSpPr>
        <p:spPr>
          <a:xfrm rot="5400000" flipH="1">
            <a:off x="5231540" y="-592837"/>
            <a:ext cx="212538" cy="7290347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9B9FA8F-5186-5100-9B13-6CCD44753500}"/>
              </a:ext>
            </a:extLst>
          </p:cNvPr>
          <p:cNvSpPr txBox="1"/>
          <p:nvPr/>
        </p:nvSpPr>
        <p:spPr>
          <a:xfrm>
            <a:off x="4762382" y="2422315"/>
            <a:ext cx="116970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400" spc="-6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0.8</a:t>
            </a:r>
          </a:p>
          <a:p>
            <a:pPr algn="ctr"/>
            <a:r>
              <a:rPr kumimoji="1" lang="en-US" sz="1400" spc="-6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(training)</a:t>
            </a:r>
            <a:endParaRPr lang="en-US" sz="1400" dirty="0"/>
          </a:p>
        </p:txBody>
      </p:sp>
      <p:sp>
        <p:nvSpPr>
          <p:cNvPr id="32" name="Right Brace 31">
            <a:extLst>
              <a:ext uri="{FF2B5EF4-FFF2-40B4-BE49-F238E27FC236}">
                <a16:creationId xmlns:a16="http://schemas.microsoft.com/office/drawing/2014/main" id="{439C11C9-6188-A30F-7582-B1C1CC00339D}"/>
              </a:ext>
            </a:extLst>
          </p:cNvPr>
          <p:cNvSpPr/>
          <p:nvPr/>
        </p:nvSpPr>
        <p:spPr>
          <a:xfrm rot="5400000" flipH="1">
            <a:off x="9754368" y="2246630"/>
            <a:ext cx="203608" cy="1620337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A52DC89-A9C4-EC16-448B-1324D8D6E436}"/>
              </a:ext>
            </a:extLst>
          </p:cNvPr>
          <p:cNvSpPr txBox="1"/>
          <p:nvPr/>
        </p:nvSpPr>
        <p:spPr>
          <a:xfrm>
            <a:off x="9281822" y="2430419"/>
            <a:ext cx="11487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400" spc="-6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0.2</a:t>
            </a:r>
          </a:p>
          <a:p>
            <a:pPr algn="ctr"/>
            <a:r>
              <a:rPr kumimoji="1" lang="en-US" sz="1400" spc="-6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(validation)</a:t>
            </a:r>
            <a:endParaRPr lang="en-US" sz="1400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A4A1F23-4C52-C6EE-BE83-9E51B61E1338}"/>
              </a:ext>
            </a:extLst>
          </p:cNvPr>
          <p:cNvSpPr/>
          <p:nvPr/>
        </p:nvSpPr>
        <p:spPr>
          <a:xfrm>
            <a:off x="7362642" y="3158606"/>
            <a:ext cx="368782" cy="35201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LT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46DE79F-2AD2-2B46-2405-07BC7B071049}"/>
              </a:ext>
            </a:extLst>
          </p:cNvPr>
          <p:cNvSpPr/>
          <p:nvPr/>
        </p:nvSpPr>
        <p:spPr>
          <a:xfrm>
            <a:off x="8614198" y="3161659"/>
            <a:ext cx="368782" cy="35201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RB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A24E785-C34F-BF0F-10E4-73BB53566889}"/>
              </a:ext>
            </a:extLst>
          </p:cNvPr>
          <p:cNvSpPr/>
          <p:nvPr/>
        </p:nvSpPr>
        <p:spPr>
          <a:xfrm>
            <a:off x="7781438" y="3158606"/>
            <a:ext cx="368782" cy="35201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LB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DF8C5FC-6437-32CB-B7C9-BE7B91C4F853}"/>
              </a:ext>
            </a:extLst>
          </p:cNvPr>
          <p:cNvSpPr/>
          <p:nvPr/>
        </p:nvSpPr>
        <p:spPr>
          <a:xfrm>
            <a:off x="8204829" y="3159237"/>
            <a:ext cx="368782" cy="35201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RT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9F5AFE3-20AD-CBBA-C422-C844AFC55A1B}"/>
              </a:ext>
            </a:extLst>
          </p:cNvPr>
          <p:cNvSpPr/>
          <p:nvPr/>
        </p:nvSpPr>
        <p:spPr>
          <a:xfrm>
            <a:off x="5932089" y="3156441"/>
            <a:ext cx="1364257" cy="35201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ight Brace 40">
            <a:extLst>
              <a:ext uri="{FF2B5EF4-FFF2-40B4-BE49-F238E27FC236}">
                <a16:creationId xmlns:a16="http://schemas.microsoft.com/office/drawing/2014/main" id="{82D0B800-557F-6F9A-E203-58696E958E9A}"/>
              </a:ext>
            </a:extLst>
          </p:cNvPr>
          <p:cNvSpPr/>
          <p:nvPr/>
        </p:nvSpPr>
        <p:spPr>
          <a:xfrm rot="5400000">
            <a:off x="6428797" y="3018464"/>
            <a:ext cx="370842" cy="1364257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AC842B3-AA13-81D0-4BEC-6177E49338F6}"/>
              </a:ext>
            </a:extLst>
          </p:cNvPr>
          <p:cNvSpPr txBox="1"/>
          <p:nvPr/>
        </p:nvSpPr>
        <p:spPr>
          <a:xfrm>
            <a:off x="6075245" y="3886014"/>
            <a:ext cx="1073707" cy="52322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400" spc="-6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0.8 * 0.25</a:t>
            </a:r>
          </a:p>
          <a:p>
            <a:pPr algn="ctr"/>
            <a:r>
              <a:rPr kumimoji="1" lang="en-US" altLang="ko-KR" sz="1400" spc="-6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(noised)</a:t>
            </a:r>
            <a:endParaRPr lang="en-US" sz="1400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5D5DF5B-3E77-3074-6C42-21E8D7A4F29E}"/>
              </a:ext>
            </a:extLst>
          </p:cNvPr>
          <p:cNvSpPr/>
          <p:nvPr/>
        </p:nvSpPr>
        <p:spPr>
          <a:xfrm>
            <a:off x="7641861" y="3156441"/>
            <a:ext cx="88038" cy="35201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AB70E7F4-630B-844A-E1DD-CA7DC342B995}"/>
              </a:ext>
            </a:extLst>
          </p:cNvPr>
          <p:cNvSpPr/>
          <p:nvPr/>
        </p:nvSpPr>
        <p:spPr>
          <a:xfrm>
            <a:off x="8068358" y="3156730"/>
            <a:ext cx="88038" cy="35201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39866414-50F8-65ED-2DCD-47F50298B567}"/>
              </a:ext>
            </a:extLst>
          </p:cNvPr>
          <p:cNvSpPr/>
          <p:nvPr/>
        </p:nvSpPr>
        <p:spPr>
          <a:xfrm>
            <a:off x="8484304" y="3156441"/>
            <a:ext cx="88038" cy="35201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7FDC1333-81A0-DD66-F4A2-12E92F9F537D}"/>
              </a:ext>
            </a:extLst>
          </p:cNvPr>
          <p:cNvSpPr/>
          <p:nvPr/>
        </p:nvSpPr>
        <p:spPr>
          <a:xfrm>
            <a:off x="8899932" y="3159211"/>
            <a:ext cx="88038" cy="35201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ight Brace 47">
            <a:extLst>
              <a:ext uri="{FF2B5EF4-FFF2-40B4-BE49-F238E27FC236}">
                <a16:creationId xmlns:a16="http://schemas.microsoft.com/office/drawing/2014/main" id="{ED08F74E-4147-56CF-D54E-608640B54FA0}"/>
              </a:ext>
            </a:extLst>
          </p:cNvPr>
          <p:cNvSpPr/>
          <p:nvPr/>
        </p:nvSpPr>
        <p:spPr>
          <a:xfrm rot="5400000">
            <a:off x="4381110" y="2448376"/>
            <a:ext cx="201360" cy="5622563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859F655-721A-9DF5-2C89-A5A35C9E62F4}"/>
              </a:ext>
            </a:extLst>
          </p:cNvPr>
          <p:cNvSpPr txBox="1"/>
          <p:nvPr/>
        </p:nvSpPr>
        <p:spPr>
          <a:xfrm>
            <a:off x="4057323" y="5363400"/>
            <a:ext cx="855481" cy="52322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400" spc="-6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0.8</a:t>
            </a:r>
          </a:p>
          <a:p>
            <a:pPr algn="ctr"/>
            <a:r>
              <a:rPr kumimoji="1" lang="en-US" sz="1400" spc="-6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(normal)</a:t>
            </a:r>
            <a:endParaRPr lang="en-US" sz="1400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C62FE8F-1375-4DEC-04AC-C228834D6C39}"/>
              </a:ext>
            </a:extLst>
          </p:cNvPr>
          <p:cNvSpPr txBox="1"/>
          <p:nvPr/>
        </p:nvSpPr>
        <p:spPr>
          <a:xfrm>
            <a:off x="7629158" y="5400804"/>
            <a:ext cx="1073707" cy="52322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400" spc="-6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0.2</a:t>
            </a:r>
          </a:p>
          <a:p>
            <a:pPr algn="ctr"/>
            <a:r>
              <a:rPr kumimoji="1" lang="en-US" altLang="ko-KR" sz="1400" spc="-6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(shifted)</a:t>
            </a:r>
            <a:endParaRPr lang="en-US" sz="1400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33ACD0FC-56B3-CEC0-91F1-28D4E99FF0BD}"/>
              </a:ext>
            </a:extLst>
          </p:cNvPr>
          <p:cNvSpPr/>
          <p:nvPr/>
        </p:nvSpPr>
        <p:spPr>
          <a:xfrm>
            <a:off x="1673782" y="4798545"/>
            <a:ext cx="5622564" cy="35201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86336F2-3DB0-F6B5-B8E1-0B806A96FB0D}"/>
              </a:ext>
            </a:extLst>
          </p:cNvPr>
          <p:cNvSpPr txBox="1"/>
          <p:nvPr/>
        </p:nvSpPr>
        <p:spPr>
          <a:xfrm>
            <a:off x="4759107" y="4064419"/>
            <a:ext cx="116970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400" spc="-6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0.8</a:t>
            </a:r>
          </a:p>
          <a:p>
            <a:pPr algn="ctr"/>
            <a:r>
              <a:rPr kumimoji="1" lang="en-US" sz="1400" spc="-6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(training)</a:t>
            </a:r>
            <a:endParaRPr lang="en-US" sz="1400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B0EA1BC-AA27-2FF4-D70B-452271C1A7DF}"/>
              </a:ext>
            </a:extLst>
          </p:cNvPr>
          <p:cNvSpPr/>
          <p:nvPr/>
        </p:nvSpPr>
        <p:spPr>
          <a:xfrm>
            <a:off x="7359367" y="4800710"/>
            <a:ext cx="368782" cy="35201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LT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093F9C36-E5D2-5DC0-AAA5-AF05F6C9B02E}"/>
              </a:ext>
            </a:extLst>
          </p:cNvPr>
          <p:cNvSpPr/>
          <p:nvPr/>
        </p:nvSpPr>
        <p:spPr>
          <a:xfrm>
            <a:off x="7778163" y="4800710"/>
            <a:ext cx="368782" cy="35201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LB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DCE2F7D1-2A22-7A3A-5287-3AF4E72DD155}"/>
              </a:ext>
            </a:extLst>
          </p:cNvPr>
          <p:cNvSpPr/>
          <p:nvPr/>
        </p:nvSpPr>
        <p:spPr>
          <a:xfrm>
            <a:off x="8201554" y="4801341"/>
            <a:ext cx="368782" cy="35201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RT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8272664C-2C9A-5AF4-479B-C303E142C86E}"/>
              </a:ext>
            </a:extLst>
          </p:cNvPr>
          <p:cNvSpPr/>
          <p:nvPr/>
        </p:nvSpPr>
        <p:spPr>
          <a:xfrm>
            <a:off x="5928814" y="4798545"/>
            <a:ext cx="1364257" cy="35201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ight Brace 56">
            <a:extLst>
              <a:ext uri="{FF2B5EF4-FFF2-40B4-BE49-F238E27FC236}">
                <a16:creationId xmlns:a16="http://schemas.microsoft.com/office/drawing/2014/main" id="{C4D968DF-8A7A-E07F-6000-1CE4D962A551}"/>
              </a:ext>
            </a:extLst>
          </p:cNvPr>
          <p:cNvSpPr/>
          <p:nvPr/>
        </p:nvSpPr>
        <p:spPr>
          <a:xfrm rot="5400000">
            <a:off x="6425522" y="4660568"/>
            <a:ext cx="370842" cy="1364257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462F8A9-FB87-FD58-1A7C-B61C1302B584}"/>
              </a:ext>
            </a:extLst>
          </p:cNvPr>
          <p:cNvSpPr txBox="1"/>
          <p:nvPr/>
        </p:nvSpPr>
        <p:spPr>
          <a:xfrm>
            <a:off x="6071970" y="5528118"/>
            <a:ext cx="1073707" cy="52322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400" spc="-6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0.8 * 0.25</a:t>
            </a:r>
          </a:p>
          <a:p>
            <a:pPr algn="ctr"/>
            <a:r>
              <a:rPr kumimoji="1" lang="en-US" altLang="ko-KR" sz="1400" spc="-6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(noised)</a:t>
            </a:r>
            <a:endParaRPr lang="en-US" sz="1400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644C5309-911E-8D2E-2BC9-300DCF92976B}"/>
              </a:ext>
            </a:extLst>
          </p:cNvPr>
          <p:cNvSpPr/>
          <p:nvPr/>
        </p:nvSpPr>
        <p:spPr>
          <a:xfrm>
            <a:off x="7638586" y="4798545"/>
            <a:ext cx="88038" cy="35201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FCDC0EC4-7388-4570-BCE9-BFDA33E06EE9}"/>
              </a:ext>
            </a:extLst>
          </p:cNvPr>
          <p:cNvSpPr/>
          <p:nvPr/>
        </p:nvSpPr>
        <p:spPr>
          <a:xfrm>
            <a:off x="8065083" y="4798834"/>
            <a:ext cx="88038" cy="35201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B22B860F-0496-0C62-61FB-5E3304B75620}"/>
              </a:ext>
            </a:extLst>
          </p:cNvPr>
          <p:cNvSpPr/>
          <p:nvPr/>
        </p:nvSpPr>
        <p:spPr>
          <a:xfrm>
            <a:off x="8481029" y="4798545"/>
            <a:ext cx="88038" cy="35201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ight Brace 64">
            <a:extLst>
              <a:ext uri="{FF2B5EF4-FFF2-40B4-BE49-F238E27FC236}">
                <a16:creationId xmlns:a16="http://schemas.microsoft.com/office/drawing/2014/main" id="{4016D9D0-9C70-87AB-865A-C39027BEE9DE}"/>
              </a:ext>
            </a:extLst>
          </p:cNvPr>
          <p:cNvSpPr/>
          <p:nvPr/>
        </p:nvSpPr>
        <p:spPr>
          <a:xfrm rot="5400000">
            <a:off x="8086963" y="4453376"/>
            <a:ext cx="212539" cy="1620338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0CAD9136-0D3A-D4BF-AEAE-9ADB05D3591E}"/>
              </a:ext>
            </a:extLst>
          </p:cNvPr>
          <p:cNvSpPr/>
          <p:nvPr/>
        </p:nvSpPr>
        <p:spPr>
          <a:xfrm>
            <a:off x="8634620" y="4797434"/>
            <a:ext cx="368782" cy="35201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RB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B7EC16AF-21B1-4AA6-BFE3-64841B70804F}"/>
              </a:ext>
            </a:extLst>
          </p:cNvPr>
          <p:cNvSpPr/>
          <p:nvPr/>
        </p:nvSpPr>
        <p:spPr>
          <a:xfrm>
            <a:off x="8920354" y="4794986"/>
            <a:ext cx="88038" cy="35201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7" name="그림 4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3001" y="1809655"/>
            <a:ext cx="1707879" cy="295348"/>
          </a:xfrm>
          <a:prstGeom prst="rect">
            <a:avLst/>
          </a:prstGeom>
        </p:spPr>
      </p:pic>
      <p:pic>
        <p:nvPicPr>
          <p:cNvPr id="62" name="그림 6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6901" y="2177568"/>
            <a:ext cx="3386788" cy="261581"/>
          </a:xfrm>
          <a:prstGeom prst="rect">
            <a:avLst/>
          </a:prstGeom>
        </p:spPr>
      </p:pic>
      <p:sp>
        <p:nvSpPr>
          <p:cNvPr id="63" name="TextBox 62"/>
          <p:cNvSpPr txBox="1"/>
          <p:nvPr/>
        </p:nvSpPr>
        <p:spPr>
          <a:xfrm>
            <a:off x="9459542" y="4297736"/>
            <a:ext cx="943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Left Top</a:t>
            </a:r>
            <a:endParaRPr lang="ko-KR" altLang="en-US"/>
          </a:p>
        </p:txBody>
      </p:sp>
      <p:sp>
        <p:nvSpPr>
          <p:cNvPr id="64" name="TextBox 63"/>
          <p:cNvSpPr txBox="1"/>
          <p:nvPr/>
        </p:nvSpPr>
        <p:spPr>
          <a:xfrm>
            <a:off x="9424090" y="4749679"/>
            <a:ext cx="10747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Right Top</a:t>
            </a:r>
            <a:endParaRPr lang="ko-KR" altLang="en-US"/>
          </a:p>
        </p:txBody>
      </p:sp>
      <p:sp>
        <p:nvSpPr>
          <p:cNvPr id="68" name="TextBox 67"/>
          <p:cNvSpPr txBox="1"/>
          <p:nvPr/>
        </p:nvSpPr>
        <p:spPr>
          <a:xfrm>
            <a:off x="9276512" y="5209541"/>
            <a:ext cx="13226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Left Bottom</a:t>
            </a:r>
            <a:endParaRPr lang="ko-KR" altLang="en-US"/>
          </a:p>
        </p:txBody>
      </p:sp>
      <p:sp>
        <p:nvSpPr>
          <p:cNvPr id="69" name="TextBox 68"/>
          <p:cNvSpPr txBox="1"/>
          <p:nvPr/>
        </p:nvSpPr>
        <p:spPr>
          <a:xfrm>
            <a:off x="9151542" y="5677938"/>
            <a:ext cx="1453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Right Bottom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47716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1">
            <a:extLst>
              <a:ext uri="{FF2B5EF4-FFF2-40B4-BE49-F238E27FC236}">
                <a16:creationId xmlns:a16="http://schemas.microsoft.com/office/drawing/2014/main" id="{DECDE4C4-4479-5BE9-2C94-BEF56CBF52C5}"/>
              </a:ext>
            </a:extLst>
          </p:cNvPr>
          <p:cNvSpPr/>
          <p:nvPr/>
        </p:nvSpPr>
        <p:spPr>
          <a:xfrm>
            <a:off x="0" y="0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5" name="직사각형 7">
            <a:extLst>
              <a:ext uri="{FF2B5EF4-FFF2-40B4-BE49-F238E27FC236}">
                <a16:creationId xmlns:a16="http://schemas.microsoft.com/office/drawing/2014/main" id="{AD23F40C-635A-8694-E614-DB475FBC826C}"/>
              </a:ext>
            </a:extLst>
          </p:cNvPr>
          <p:cNvSpPr/>
          <p:nvPr/>
        </p:nvSpPr>
        <p:spPr>
          <a:xfrm>
            <a:off x="0" y="6626772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7" name="직사각형 16">
            <a:extLst>
              <a:ext uri="{FF2B5EF4-FFF2-40B4-BE49-F238E27FC236}">
                <a16:creationId xmlns:a16="http://schemas.microsoft.com/office/drawing/2014/main" id="{F857911C-1B61-1108-27A5-0D77D3057B58}"/>
              </a:ext>
            </a:extLst>
          </p:cNvPr>
          <p:cNvSpPr/>
          <p:nvPr/>
        </p:nvSpPr>
        <p:spPr>
          <a:xfrm>
            <a:off x="641131" y="794381"/>
            <a:ext cx="147145" cy="357352"/>
          </a:xfrm>
          <a:prstGeom prst="rect">
            <a:avLst/>
          </a:prstGeom>
          <a:solidFill>
            <a:srgbClr val="264A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B29FA1-62F6-0F5A-38FA-12D84B1A8303}"/>
              </a:ext>
            </a:extLst>
          </p:cNvPr>
          <p:cNvSpPr txBox="1"/>
          <p:nvPr/>
        </p:nvSpPr>
        <p:spPr>
          <a:xfrm>
            <a:off x="10224543" y="417249"/>
            <a:ext cx="16850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ko-KR" altLang="en-US" sz="1600" b="1" dirty="0" err="1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머신러닝</a:t>
            </a:r>
            <a:r>
              <a:rPr kumimoji="1" lang="ko-KR" altLang="en-US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최종발표</a:t>
            </a:r>
            <a:endParaRPr kumimoji="1" lang="ko-Kore-US" altLang="en-US" sz="1600" b="1" dirty="0">
              <a:solidFill>
                <a:srgbClr val="264A8E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269AC30-AB5D-18BA-7907-B105308CE2FC}"/>
              </a:ext>
            </a:extLst>
          </p:cNvPr>
          <p:cNvSpPr txBox="1"/>
          <p:nvPr/>
        </p:nvSpPr>
        <p:spPr>
          <a:xfrm>
            <a:off x="880556" y="742224"/>
            <a:ext cx="60973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2.</a:t>
            </a:r>
            <a:r>
              <a:rPr kumimoji="1" lang="ko-KR" altLang="en-US" sz="2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데이터 분석 및 </a:t>
            </a:r>
            <a:r>
              <a:rPr kumimoji="1" lang="ko-KR" altLang="en-US" sz="2400" b="1" spc="-6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전처리</a:t>
            </a:r>
            <a:endParaRPr kumimoji="1" lang="ko-Kore-US" altLang="en-US" sz="2400" b="1" spc="-6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32C9F7-6A7D-C1DF-5430-19E79F6BE67B}"/>
              </a:ext>
            </a:extLst>
          </p:cNvPr>
          <p:cNvSpPr txBox="1"/>
          <p:nvPr/>
        </p:nvSpPr>
        <p:spPr>
          <a:xfrm>
            <a:off x="788276" y="1767042"/>
            <a:ext cx="6096000" cy="46474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kumimoji="1" lang="en-US" altLang="ko-KR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Final</a:t>
            </a:r>
            <a:r>
              <a:rPr kumimoji="1" lang="ko-KR" altLang="en-US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Test Dataset</a:t>
            </a:r>
            <a:endParaRPr kumimoji="1" lang="en-US" altLang="ko-KR" sz="1600" spc="-60" dirty="0">
              <a:solidFill>
                <a:prstClr val="black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800100" marR="0" lvl="1" indent="-3429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ko-KR" sz="16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  <a:cs typeface="+mn-cs"/>
              </a:rPr>
              <a:t>Noised X, Shifted X</a:t>
            </a:r>
          </a:p>
          <a:p>
            <a:pPr marL="800100" marR="0" lvl="1" indent="-3429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1" lang="en-US" altLang="ko-KR" sz="1600" spc="-60" dirty="0">
              <a:solidFill>
                <a:prstClr val="black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R="0" lvl="1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1" lang="en-US" altLang="ko-KR" sz="1600" spc="-60" dirty="0">
              <a:solidFill>
                <a:prstClr val="black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800100" marR="0" lvl="1" indent="-3429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ko-KR" sz="16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  <a:cs typeface="+mn-cs"/>
              </a:rPr>
              <a:t>Noised O, Shifted O</a:t>
            </a:r>
          </a:p>
          <a:p>
            <a:pPr marL="800100" marR="0" lvl="1" indent="-3429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1" lang="en-US" altLang="ko-KR" sz="1600" spc="-60" dirty="0">
              <a:solidFill>
                <a:prstClr val="black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800100" marR="0" lvl="1" indent="-3429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1" lang="en-US" altLang="ko-KR" sz="1600" b="0" i="0" u="none" strike="noStrike" kern="1200" cap="none" spc="-6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Gothic" panose="020D0604000000000000" pitchFamily="34" charset="-127"/>
              <a:ea typeface="NanumGothic" panose="020D0604000000000000" pitchFamily="34" charset="-127"/>
              <a:cs typeface="+mn-cs"/>
            </a:endParaRPr>
          </a:p>
          <a:p>
            <a:pPr marR="0" lvl="1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1" lang="en-US" altLang="ko-KR" sz="1600" b="0" i="0" u="none" strike="noStrike" kern="1200" cap="none" spc="-6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Gothic" panose="020D0604000000000000" pitchFamily="34" charset="-127"/>
              <a:ea typeface="NanumGothic" panose="020D0604000000000000" pitchFamily="34" charset="-127"/>
              <a:cs typeface="+mn-cs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endParaRPr kumimoji="1" lang="en-US" altLang="ko-KR" b="1" spc="-6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7" name="Right Brace 16">
            <a:extLst>
              <a:ext uri="{FF2B5EF4-FFF2-40B4-BE49-F238E27FC236}">
                <a16:creationId xmlns:a16="http://schemas.microsoft.com/office/drawing/2014/main" id="{5FB35D5F-1EFC-19B7-191D-D7192AF7B08A}"/>
              </a:ext>
            </a:extLst>
          </p:cNvPr>
          <p:cNvSpPr/>
          <p:nvPr/>
        </p:nvSpPr>
        <p:spPr>
          <a:xfrm rot="5400000">
            <a:off x="4360108" y="2026783"/>
            <a:ext cx="201360" cy="5622563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Brace 17">
            <a:extLst>
              <a:ext uri="{FF2B5EF4-FFF2-40B4-BE49-F238E27FC236}">
                <a16:creationId xmlns:a16="http://schemas.microsoft.com/office/drawing/2014/main" id="{654A3534-F802-88F9-1D8F-6F545F1272EE}"/>
              </a:ext>
            </a:extLst>
          </p:cNvPr>
          <p:cNvSpPr/>
          <p:nvPr/>
        </p:nvSpPr>
        <p:spPr>
          <a:xfrm rot="5400000">
            <a:off x="8042264" y="4038112"/>
            <a:ext cx="212539" cy="1620338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D06E4E5-5D56-A6BA-69BE-7081107AC3FB}"/>
              </a:ext>
            </a:extLst>
          </p:cNvPr>
          <p:cNvSpPr txBox="1"/>
          <p:nvPr/>
        </p:nvSpPr>
        <p:spPr>
          <a:xfrm>
            <a:off x="4036321" y="4941807"/>
            <a:ext cx="855481" cy="52322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400" spc="-6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0.8</a:t>
            </a:r>
          </a:p>
          <a:p>
            <a:pPr algn="ctr"/>
            <a:r>
              <a:rPr kumimoji="1" lang="en-US" sz="1400" spc="-6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(normal)</a:t>
            </a:r>
            <a:endParaRPr lang="en-US" sz="14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F1D38F8-44BA-3D72-5E58-75C579C1C0A8}"/>
              </a:ext>
            </a:extLst>
          </p:cNvPr>
          <p:cNvSpPr txBox="1"/>
          <p:nvPr/>
        </p:nvSpPr>
        <p:spPr>
          <a:xfrm>
            <a:off x="7608156" y="4979211"/>
            <a:ext cx="1073707" cy="52322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400" spc="-6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0.2</a:t>
            </a:r>
          </a:p>
          <a:p>
            <a:pPr algn="ctr"/>
            <a:r>
              <a:rPr kumimoji="1" lang="en-US" altLang="ko-KR" sz="1400" spc="-6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(shifted)</a:t>
            </a:r>
            <a:endParaRPr lang="en-US" sz="14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B6930C3-2800-1310-E1B1-96D61E0AA9D7}"/>
              </a:ext>
            </a:extLst>
          </p:cNvPr>
          <p:cNvSpPr/>
          <p:nvPr/>
        </p:nvSpPr>
        <p:spPr>
          <a:xfrm>
            <a:off x="1652780" y="4376952"/>
            <a:ext cx="5622564" cy="35201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A4A1F23-4C52-C6EE-BE83-9E51B61E1338}"/>
              </a:ext>
            </a:extLst>
          </p:cNvPr>
          <p:cNvSpPr/>
          <p:nvPr/>
        </p:nvSpPr>
        <p:spPr>
          <a:xfrm>
            <a:off x="7338365" y="4379117"/>
            <a:ext cx="368782" cy="35201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LT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46DE79F-2AD2-2B46-2405-07BC7B071049}"/>
              </a:ext>
            </a:extLst>
          </p:cNvPr>
          <p:cNvSpPr/>
          <p:nvPr/>
        </p:nvSpPr>
        <p:spPr>
          <a:xfrm>
            <a:off x="8589921" y="4382170"/>
            <a:ext cx="368782" cy="35201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RB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A24E785-C34F-BF0F-10E4-73BB53566889}"/>
              </a:ext>
            </a:extLst>
          </p:cNvPr>
          <p:cNvSpPr/>
          <p:nvPr/>
        </p:nvSpPr>
        <p:spPr>
          <a:xfrm>
            <a:off x="7757161" y="4379117"/>
            <a:ext cx="368782" cy="35201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LB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DF8C5FC-6437-32CB-B7C9-BE7B91C4F853}"/>
              </a:ext>
            </a:extLst>
          </p:cNvPr>
          <p:cNvSpPr/>
          <p:nvPr/>
        </p:nvSpPr>
        <p:spPr>
          <a:xfrm>
            <a:off x="8180552" y="4379748"/>
            <a:ext cx="368782" cy="35201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RT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9F5AFE3-20AD-CBBA-C422-C844AFC55A1B}"/>
              </a:ext>
            </a:extLst>
          </p:cNvPr>
          <p:cNvSpPr/>
          <p:nvPr/>
        </p:nvSpPr>
        <p:spPr>
          <a:xfrm>
            <a:off x="5907812" y="4376952"/>
            <a:ext cx="1364257" cy="35201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ight Brace 40">
            <a:extLst>
              <a:ext uri="{FF2B5EF4-FFF2-40B4-BE49-F238E27FC236}">
                <a16:creationId xmlns:a16="http://schemas.microsoft.com/office/drawing/2014/main" id="{82D0B800-557F-6F9A-E203-58696E958E9A}"/>
              </a:ext>
            </a:extLst>
          </p:cNvPr>
          <p:cNvSpPr/>
          <p:nvPr/>
        </p:nvSpPr>
        <p:spPr>
          <a:xfrm rot="5400000">
            <a:off x="6404520" y="4238975"/>
            <a:ext cx="370842" cy="1364257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AC842B3-AA13-81D0-4BEC-6177E49338F6}"/>
              </a:ext>
            </a:extLst>
          </p:cNvPr>
          <p:cNvSpPr txBox="1"/>
          <p:nvPr/>
        </p:nvSpPr>
        <p:spPr>
          <a:xfrm>
            <a:off x="6050968" y="5106525"/>
            <a:ext cx="1073707" cy="52322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400" spc="-6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0.8 * 0.25</a:t>
            </a:r>
          </a:p>
          <a:p>
            <a:pPr algn="ctr"/>
            <a:r>
              <a:rPr kumimoji="1" lang="en-US" altLang="ko-KR" sz="1400" spc="-6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(noised)</a:t>
            </a:r>
            <a:endParaRPr lang="en-US" sz="1400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5D5DF5B-3E77-3074-6C42-21E8D7A4F29E}"/>
              </a:ext>
            </a:extLst>
          </p:cNvPr>
          <p:cNvSpPr/>
          <p:nvPr/>
        </p:nvSpPr>
        <p:spPr>
          <a:xfrm>
            <a:off x="7617584" y="4376952"/>
            <a:ext cx="88038" cy="35201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AB70E7F4-630B-844A-E1DD-CA7DC342B995}"/>
              </a:ext>
            </a:extLst>
          </p:cNvPr>
          <p:cNvSpPr/>
          <p:nvPr/>
        </p:nvSpPr>
        <p:spPr>
          <a:xfrm>
            <a:off x="8044081" y="4377241"/>
            <a:ext cx="88038" cy="35201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39866414-50F8-65ED-2DCD-47F50298B567}"/>
              </a:ext>
            </a:extLst>
          </p:cNvPr>
          <p:cNvSpPr/>
          <p:nvPr/>
        </p:nvSpPr>
        <p:spPr>
          <a:xfrm>
            <a:off x="8460027" y="4376952"/>
            <a:ext cx="88038" cy="35201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7FDC1333-81A0-DD66-F4A2-12E92F9F537D}"/>
              </a:ext>
            </a:extLst>
          </p:cNvPr>
          <p:cNvSpPr/>
          <p:nvPr/>
        </p:nvSpPr>
        <p:spPr>
          <a:xfrm>
            <a:off x="8875655" y="4379722"/>
            <a:ext cx="88038" cy="35201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ight Brace 1">
            <a:extLst>
              <a:ext uri="{FF2B5EF4-FFF2-40B4-BE49-F238E27FC236}">
                <a16:creationId xmlns:a16="http://schemas.microsoft.com/office/drawing/2014/main" id="{89E71F53-E413-9B2D-8C9E-4E72715492F7}"/>
              </a:ext>
            </a:extLst>
          </p:cNvPr>
          <p:cNvSpPr/>
          <p:nvPr/>
        </p:nvSpPr>
        <p:spPr>
          <a:xfrm rot="5400000">
            <a:off x="5209910" y="-199086"/>
            <a:ext cx="185119" cy="7305924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BA167B-1A52-DE04-1514-278658D852DF}"/>
              </a:ext>
            </a:extLst>
          </p:cNvPr>
          <p:cNvSpPr txBox="1"/>
          <p:nvPr/>
        </p:nvSpPr>
        <p:spPr>
          <a:xfrm>
            <a:off x="4874728" y="3566619"/>
            <a:ext cx="855481" cy="52322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400" spc="-6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1.0</a:t>
            </a:r>
          </a:p>
          <a:p>
            <a:pPr algn="ctr"/>
            <a:r>
              <a:rPr kumimoji="1" lang="en-US" sz="1400" spc="-6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(normal)</a:t>
            </a:r>
            <a:endParaRPr lang="en-US" sz="14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241FD20-C8B4-2994-1BC2-F3EBF6474DBE}"/>
              </a:ext>
            </a:extLst>
          </p:cNvPr>
          <p:cNvSpPr/>
          <p:nvPr/>
        </p:nvSpPr>
        <p:spPr>
          <a:xfrm>
            <a:off x="1652781" y="2984643"/>
            <a:ext cx="7305923" cy="35201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827EBDD-E004-B8D2-FDA0-960EBB3097D7}"/>
              </a:ext>
            </a:extLst>
          </p:cNvPr>
          <p:cNvSpPr txBox="1"/>
          <p:nvPr/>
        </p:nvSpPr>
        <p:spPr>
          <a:xfrm>
            <a:off x="788276" y="1029103"/>
            <a:ext cx="685031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18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Prepare </a:t>
            </a:r>
            <a:r>
              <a:rPr kumimoji="1" lang="en-US" altLang="ko-KR" sz="1800" spc="-60">
                <a:latin typeface="NanumGothic" panose="020D0604000000000000" pitchFamily="34" charset="-127"/>
                <a:ea typeface="NanumGothic" panose="020D0604000000000000" pitchFamily="34" charset="-127"/>
              </a:rPr>
              <a:t>the </a:t>
            </a:r>
            <a:r>
              <a:rPr kumimoji="1" lang="en-US" altLang="ko-KR" sz="1800" spc="-60" smtClean="0">
                <a:latin typeface="NanumGothic" panose="020D0604000000000000" pitchFamily="34" charset="-127"/>
                <a:ea typeface="NanumGothic" panose="020D0604000000000000" pitchFamily="34" charset="-127"/>
              </a:rPr>
              <a:t>data (</a:t>
            </a:r>
            <a:r>
              <a:rPr kumimoji="1" lang="ko-KR" altLang="en-US" sz="1800" spc="-60" smtClean="0">
                <a:latin typeface="NanumGothic" panose="020D0604000000000000" pitchFamily="34" charset="-127"/>
                <a:ea typeface="NanumGothic" panose="020D0604000000000000" pitchFamily="34" charset="-127"/>
              </a:rPr>
              <a:t>최종 </a:t>
            </a:r>
            <a:r>
              <a:rPr kumimoji="1" lang="ko-KR" altLang="en-US" sz="1800" spc="-60" smtClean="0">
                <a:latin typeface="NanumGothic" panose="020D0604000000000000" pitchFamily="34" charset="-127"/>
                <a:ea typeface="NanumGothic" panose="020D0604000000000000" pitchFamily="34" charset="-127"/>
              </a:rPr>
              <a:t>모델 학습</a:t>
            </a:r>
            <a:r>
              <a:rPr kumimoji="1" lang="en-US" altLang="ko-KR" spc="-60" smtClean="0">
                <a:latin typeface="NanumGothic" panose="020D0604000000000000" pitchFamily="34" charset="-127"/>
                <a:ea typeface="NanumGothic" panose="020D0604000000000000" pitchFamily="34" charset="-127"/>
              </a:rPr>
              <a:t> / Pipeline</a:t>
            </a:r>
            <a:r>
              <a:rPr kumimoji="1" lang="ko-KR" altLang="en-US" spc="-60" smtClean="0">
                <a:latin typeface="NanumGothic" panose="020D0604000000000000" pitchFamily="34" charset="-127"/>
                <a:ea typeface="NanumGothic" panose="020D0604000000000000" pitchFamily="34" charset="-127"/>
              </a:rPr>
              <a:t>을 테스트</a:t>
            </a:r>
            <a:r>
              <a:rPr kumimoji="1" lang="ko-KR" altLang="en-US" sz="1800" spc="-60" smtClean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ko-KR" altLang="en-US" sz="1800" spc="-60" smtClean="0">
                <a:latin typeface="NanumGothic" panose="020D0604000000000000" pitchFamily="34" charset="-127"/>
                <a:ea typeface="NanumGothic" panose="020D0604000000000000" pitchFamily="34" charset="-127"/>
              </a:rPr>
              <a:t>위함</a:t>
            </a:r>
            <a:r>
              <a:rPr kumimoji="1" lang="en-US" altLang="ko-KR" sz="1800" spc="-60" smtClean="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  <a:endParaRPr kumimoji="1" lang="en-US" altLang="ko-KR" sz="1800" spc="-6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16576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1">
            <a:extLst>
              <a:ext uri="{FF2B5EF4-FFF2-40B4-BE49-F238E27FC236}">
                <a16:creationId xmlns:a16="http://schemas.microsoft.com/office/drawing/2014/main" id="{DECDE4C4-4479-5BE9-2C94-BEF56CBF52C5}"/>
              </a:ext>
            </a:extLst>
          </p:cNvPr>
          <p:cNvSpPr/>
          <p:nvPr/>
        </p:nvSpPr>
        <p:spPr>
          <a:xfrm>
            <a:off x="0" y="0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5" name="직사각형 7">
            <a:extLst>
              <a:ext uri="{FF2B5EF4-FFF2-40B4-BE49-F238E27FC236}">
                <a16:creationId xmlns:a16="http://schemas.microsoft.com/office/drawing/2014/main" id="{AD23F40C-635A-8694-E614-DB475FBC826C}"/>
              </a:ext>
            </a:extLst>
          </p:cNvPr>
          <p:cNvSpPr/>
          <p:nvPr/>
        </p:nvSpPr>
        <p:spPr>
          <a:xfrm>
            <a:off x="0" y="6626772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7" name="직사각형 16">
            <a:extLst>
              <a:ext uri="{FF2B5EF4-FFF2-40B4-BE49-F238E27FC236}">
                <a16:creationId xmlns:a16="http://schemas.microsoft.com/office/drawing/2014/main" id="{F857911C-1B61-1108-27A5-0D77D3057B58}"/>
              </a:ext>
            </a:extLst>
          </p:cNvPr>
          <p:cNvSpPr/>
          <p:nvPr/>
        </p:nvSpPr>
        <p:spPr>
          <a:xfrm>
            <a:off x="641131" y="794381"/>
            <a:ext cx="147145" cy="357352"/>
          </a:xfrm>
          <a:prstGeom prst="rect">
            <a:avLst/>
          </a:prstGeom>
          <a:solidFill>
            <a:srgbClr val="264A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B29FA1-62F6-0F5A-38FA-12D84B1A8303}"/>
              </a:ext>
            </a:extLst>
          </p:cNvPr>
          <p:cNvSpPr txBox="1"/>
          <p:nvPr/>
        </p:nvSpPr>
        <p:spPr>
          <a:xfrm>
            <a:off x="10224543" y="417249"/>
            <a:ext cx="16850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ko-KR" altLang="en-US" sz="1600" b="1" dirty="0" err="1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머신러닝</a:t>
            </a:r>
            <a:r>
              <a:rPr kumimoji="1" lang="ko-KR" altLang="en-US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최종발표</a:t>
            </a:r>
            <a:endParaRPr kumimoji="1" lang="ko-Kore-US" altLang="en-US" sz="1600" b="1" dirty="0">
              <a:solidFill>
                <a:srgbClr val="264A8E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269AC30-AB5D-18BA-7907-B105308CE2FC}"/>
              </a:ext>
            </a:extLst>
          </p:cNvPr>
          <p:cNvSpPr txBox="1"/>
          <p:nvPr/>
        </p:nvSpPr>
        <p:spPr>
          <a:xfrm>
            <a:off x="880556" y="742224"/>
            <a:ext cx="60973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2.</a:t>
            </a:r>
            <a:r>
              <a:rPr kumimoji="1" lang="ko-KR" altLang="en-US" sz="2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데이터 분석 및 </a:t>
            </a:r>
            <a:r>
              <a:rPr kumimoji="1" lang="ko-KR" altLang="en-US" sz="2400" b="1" spc="-6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전처리</a:t>
            </a:r>
            <a:endParaRPr kumimoji="1" lang="ko-Kore-US" altLang="en-US" sz="2400" b="1" spc="-6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827EBDD-E004-B8D2-FDA0-960EBB3097D7}"/>
              </a:ext>
            </a:extLst>
          </p:cNvPr>
          <p:cNvSpPr txBox="1"/>
          <p:nvPr/>
        </p:nvSpPr>
        <p:spPr>
          <a:xfrm>
            <a:off x="788276" y="1029103"/>
            <a:ext cx="6094428" cy="5632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18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Prepare the data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32C9F7-6A7D-C1DF-5430-19E79F6BE67B}"/>
              </a:ext>
            </a:extLst>
          </p:cNvPr>
          <p:cNvSpPr txBox="1"/>
          <p:nvPr/>
        </p:nvSpPr>
        <p:spPr>
          <a:xfrm>
            <a:off x="292528" y="1592334"/>
            <a:ext cx="6096000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kumimoji="1" lang="en-US" altLang="ko-KR" b="1" spc="-60" smtClean="0">
                <a:latin typeface="NanumGothic" panose="020D0604000000000000" pitchFamily="34" charset="-127"/>
                <a:ea typeface="NanumGothic" panose="020D0604000000000000" pitchFamily="34" charset="-127"/>
              </a:rPr>
              <a:t>Noised, Shifted Final</a:t>
            </a:r>
            <a:r>
              <a:rPr kumimoji="1" lang="ko-KR" altLang="en-US" b="1" spc="-60" smtClean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Test Dataset</a:t>
            </a:r>
            <a:endParaRPr kumimoji="1" lang="en-US" altLang="ko-KR" sz="1600" spc="-60" dirty="0">
              <a:solidFill>
                <a:prstClr val="black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800100" marR="0" lvl="1" indent="-3429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1" lang="en-US" altLang="ko-KR" sz="1600" spc="-60" dirty="0">
              <a:solidFill>
                <a:prstClr val="black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800100" marR="0" lvl="1" indent="-3429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1" lang="en-US" altLang="ko-KR" sz="1600" b="0" i="0" u="none" strike="noStrike" kern="1200" cap="none" spc="-6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Gothic" panose="020D0604000000000000" pitchFamily="34" charset="-127"/>
              <a:ea typeface="NanumGothic" panose="020D0604000000000000" pitchFamily="34" charset="-127"/>
              <a:cs typeface="+mn-cs"/>
            </a:endParaRPr>
          </a:p>
          <a:p>
            <a:pPr marR="0" lvl="1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1" lang="en-US" altLang="ko-KR" sz="1600" b="0" i="0" u="none" strike="noStrike" kern="1200" cap="none" spc="-6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Gothic" panose="020D0604000000000000" pitchFamily="34" charset="-127"/>
              <a:ea typeface="NanumGothic" panose="020D0604000000000000" pitchFamily="34" charset="-127"/>
              <a:cs typeface="+mn-cs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endParaRPr kumimoji="1" lang="en-US" altLang="ko-KR" b="1" spc="-6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7820" y="1827056"/>
            <a:ext cx="6781800" cy="455295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4160829" y="1905989"/>
            <a:ext cx="931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>
                <a:solidFill>
                  <a:srgbClr val="3D46CC"/>
                </a:solidFill>
              </a:rPr>
              <a:t>Left Top</a:t>
            </a:r>
            <a:endParaRPr lang="ko-KR" altLang="en-US">
              <a:solidFill>
                <a:srgbClr val="3D46CC"/>
              </a:solidFill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4125377" y="2357932"/>
            <a:ext cx="1056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>
                <a:solidFill>
                  <a:srgbClr val="009CE7"/>
                </a:solidFill>
              </a:rPr>
              <a:t>Right Top</a:t>
            </a:r>
            <a:endParaRPr lang="ko-KR" altLang="en-US">
              <a:solidFill>
                <a:srgbClr val="009CE7"/>
              </a:solidFill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3977799" y="2817794"/>
            <a:ext cx="1297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>
                <a:solidFill>
                  <a:srgbClr val="94D7E9"/>
                </a:solidFill>
              </a:rPr>
              <a:t>Left Bottom</a:t>
            </a:r>
            <a:endParaRPr lang="ko-KR" altLang="en-US">
              <a:solidFill>
                <a:srgbClr val="94D7E9"/>
              </a:solidFill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3852829" y="3286191"/>
            <a:ext cx="1422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>
                <a:solidFill>
                  <a:srgbClr val="AC5AAD"/>
                </a:solidFill>
              </a:rPr>
              <a:t>Right Bottom</a:t>
            </a:r>
            <a:endParaRPr lang="ko-KR" altLang="en-US">
              <a:solidFill>
                <a:srgbClr val="AC5AAD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184811" y="5543908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Normal</a:t>
            </a:r>
            <a:endParaRPr lang="ko-KR" altLang="en-US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87" name="직사각형 86"/>
          <p:cNvSpPr/>
          <p:nvPr/>
        </p:nvSpPr>
        <p:spPr>
          <a:xfrm>
            <a:off x="3625587" y="4216417"/>
            <a:ext cx="16498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Normal+Noised</a:t>
            </a:r>
            <a:endParaRPr lang="ko-KR" altLang="en-US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362" y="2219254"/>
            <a:ext cx="1024681" cy="993152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3615" y="2228332"/>
            <a:ext cx="1060231" cy="997864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343" y="3276312"/>
            <a:ext cx="1136950" cy="1086790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64892" y="3266082"/>
            <a:ext cx="1137676" cy="1054024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8"/>
          <a:srcRect r="58832"/>
          <a:stretch/>
        </p:blipFill>
        <p:spPr>
          <a:xfrm>
            <a:off x="67414" y="4391641"/>
            <a:ext cx="1169238" cy="1084435"/>
          </a:xfrm>
          <a:prstGeom prst="rect">
            <a:avLst/>
          </a:prstGeom>
        </p:spPr>
      </p:pic>
      <p:pic>
        <p:nvPicPr>
          <p:cNvPr id="89" name="그림 88"/>
          <p:cNvPicPr>
            <a:picLocks noChangeAspect="1"/>
          </p:cNvPicPr>
          <p:nvPr/>
        </p:nvPicPr>
        <p:blipFill rotWithShape="1">
          <a:blip r:embed="rId8"/>
          <a:srcRect l="60829"/>
          <a:stretch/>
        </p:blipFill>
        <p:spPr>
          <a:xfrm>
            <a:off x="1205655" y="4401083"/>
            <a:ext cx="1112544" cy="1084435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9"/>
          <a:srcRect r="60937"/>
          <a:stretch/>
        </p:blipFill>
        <p:spPr>
          <a:xfrm>
            <a:off x="120454" y="5475154"/>
            <a:ext cx="1020382" cy="999697"/>
          </a:xfrm>
          <a:prstGeom prst="rect">
            <a:avLst/>
          </a:prstGeom>
        </p:spPr>
      </p:pic>
      <p:pic>
        <p:nvPicPr>
          <p:cNvPr id="90" name="그림 89"/>
          <p:cNvPicPr>
            <a:picLocks noChangeAspect="1"/>
          </p:cNvPicPr>
          <p:nvPr/>
        </p:nvPicPr>
        <p:blipFill rotWithShape="1">
          <a:blip r:embed="rId9"/>
          <a:srcRect l="60639"/>
          <a:stretch/>
        </p:blipFill>
        <p:spPr>
          <a:xfrm>
            <a:off x="1166890" y="5462171"/>
            <a:ext cx="1028161" cy="999697"/>
          </a:xfrm>
          <a:prstGeom prst="rect">
            <a:avLst/>
          </a:prstGeom>
        </p:spPr>
      </p:pic>
      <p:pic>
        <p:nvPicPr>
          <p:cNvPr id="91" name="그림 9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50779" y="4642191"/>
            <a:ext cx="1048508" cy="1803433"/>
          </a:xfrm>
          <a:prstGeom prst="rect">
            <a:avLst/>
          </a:prstGeom>
        </p:spPr>
      </p:pic>
      <p:cxnSp>
        <p:nvCxnSpPr>
          <p:cNvPr id="100" name="직선 화살표 연결선 99"/>
          <p:cNvCxnSpPr/>
          <p:nvPr/>
        </p:nvCxnSpPr>
        <p:spPr>
          <a:xfrm flipH="1">
            <a:off x="1991681" y="2090655"/>
            <a:ext cx="2169148" cy="727139"/>
          </a:xfrm>
          <a:prstGeom prst="straightConnector1">
            <a:avLst/>
          </a:prstGeom>
          <a:ln w="38100">
            <a:solidFill>
              <a:srgbClr val="3D46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화살표 연결선 100"/>
          <p:cNvCxnSpPr>
            <a:stCxn id="84" idx="1"/>
          </p:cNvCxnSpPr>
          <p:nvPr/>
        </p:nvCxnSpPr>
        <p:spPr>
          <a:xfrm flipH="1">
            <a:off x="2057400" y="2542598"/>
            <a:ext cx="2067977" cy="1416450"/>
          </a:xfrm>
          <a:prstGeom prst="straightConnector1">
            <a:avLst/>
          </a:prstGeom>
          <a:ln w="38100">
            <a:solidFill>
              <a:srgbClr val="009CE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화살표 연결선 103"/>
          <p:cNvCxnSpPr>
            <a:stCxn id="85" idx="1"/>
          </p:cNvCxnSpPr>
          <p:nvPr/>
        </p:nvCxnSpPr>
        <p:spPr>
          <a:xfrm flipH="1">
            <a:off x="2021948" y="3002460"/>
            <a:ext cx="1955851" cy="2019138"/>
          </a:xfrm>
          <a:prstGeom prst="straightConnector1">
            <a:avLst/>
          </a:prstGeom>
          <a:ln w="38100">
            <a:solidFill>
              <a:srgbClr val="94D7E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/>
          <p:cNvCxnSpPr>
            <a:stCxn id="86" idx="1"/>
          </p:cNvCxnSpPr>
          <p:nvPr/>
        </p:nvCxnSpPr>
        <p:spPr>
          <a:xfrm flipH="1">
            <a:off x="2000307" y="3470857"/>
            <a:ext cx="1852522" cy="2529214"/>
          </a:xfrm>
          <a:prstGeom prst="straightConnector1">
            <a:avLst/>
          </a:prstGeom>
          <a:ln w="38100">
            <a:solidFill>
              <a:srgbClr val="AC5AA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71401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1">
            <a:extLst>
              <a:ext uri="{FF2B5EF4-FFF2-40B4-BE49-F238E27FC236}">
                <a16:creationId xmlns:a16="http://schemas.microsoft.com/office/drawing/2014/main" id="{DECDE4C4-4479-5BE9-2C94-BEF56CBF52C5}"/>
              </a:ext>
            </a:extLst>
          </p:cNvPr>
          <p:cNvSpPr/>
          <p:nvPr/>
        </p:nvSpPr>
        <p:spPr>
          <a:xfrm>
            <a:off x="0" y="0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5" name="직사각형 7">
            <a:extLst>
              <a:ext uri="{FF2B5EF4-FFF2-40B4-BE49-F238E27FC236}">
                <a16:creationId xmlns:a16="http://schemas.microsoft.com/office/drawing/2014/main" id="{AD23F40C-635A-8694-E614-DB475FBC826C}"/>
              </a:ext>
            </a:extLst>
          </p:cNvPr>
          <p:cNvSpPr/>
          <p:nvPr/>
        </p:nvSpPr>
        <p:spPr>
          <a:xfrm>
            <a:off x="0" y="6626772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7" name="직사각형 16">
            <a:extLst>
              <a:ext uri="{FF2B5EF4-FFF2-40B4-BE49-F238E27FC236}">
                <a16:creationId xmlns:a16="http://schemas.microsoft.com/office/drawing/2014/main" id="{F857911C-1B61-1108-27A5-0D77D3057B58}"/>
              </a:ext>
            </a:extLst>
          </p:cNvPr>
          <p:cNvSpPr/>
          <p:nvPr/>
        </p:nvSpPr>
        <p:spPr>
          <a:xfrm>
            <a:off x="641131" y="794381"/>
            <a:ext cx="147145" cy="357352"/>
          </a:xfrm>
          <a:prstGeom prst="rect">
            <a:avLst/>
          </a:prstGeom>
          <a:solidFill>
            <a:srgbClr val="264A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B29FA1-62F6-0F5A-38FA-12D84B1A8303}"/>
              </a:ext>
            </a:extLst>
          </p:cNvPr>
          <p:cNvSpPr txBox="1"/>
          <p:nvPr/>
        </p:nvSpPr>
        <p:spPr>
          <a:xfrm>
            <a:off x="10224543" y="417249"/>
            <a:ext cx="16850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ko-KR" altLang="en-US" sz="1600" b="1" dirty="0" err="1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머신러닝</a:t>
            </a:r>
            <a:r>
              <a:rPr kumimoji="1" lang="ko-KR" altLang="en-US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최종발표</a:t>
            </a:r>
            <a:endParaRPr kumimoji="1" lang="ko-Kore-US" altLang="en-US" sz="1600" b="1" dirty="0">
              <a:solidFill>
                <a:srgbClr val="264A8E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1AACEEEC-4115-975D-D8DD-3CA9364F37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0679594"/>
              </p:ext>
            </p:extLst>
          </p:nvPr>
        </p:nvGraphicFramePr>
        <p:xfrm>
          <a:off x="962748" y="2063982"/>
          <a:ext cx="10698420" cy="4069080"/>
        </p:xfrm>
        <a:graphic>
          <a:graphicData uri="http://schemas.openxmlformats.org/drawingml/2006/table">
            <a:tbl>
              <a:tblPr/>
              <a:tblGrid>
                <a:gridCol w="1069842">
                  <a:extLst>
                    <a:ext uri="{9D8B030D-6E8A-4147-A177-3AD203B41FA5}">
                      <a16:colId xmlns:a16="http://schemas.microsoft.com/office/drawing/2014/main" val="4166651023"/>
                    </a:ext>
                  </a:extLst>
                </a:gridCol>
                <a:gridCol w="1069842">
                  <a:extLst>
                    <a:ext uri="{9D8B030D-6E8A-4147-A177-3AD203B41FA5}">
                      <a16:colId xmlns:a16="http://schemas.microsoft.com/office/drawing/2014/main" val="4219183748"/>
                    </a:ext>
                  </a:extLst>
                </a:gridCol>
                <a:gridCol w="1069842">
                  <a:extLst>
                    <a:ext uri="{9D8B030D-6E8A-4147-A177-3AD203B41FA5}">
                      <a16:colId xmlns:a16="http://schemas.microsoft.com/office/drawing/2014/main" val="1130836732"/>
                    </a:ext>
                  </a:extLst>
                </a:gridCol>
                <a:gridCol w="1069842">
                  <a:extLst>
                    <a:ext uri="{9D8B030D-6E8A-4147-A177-3AD203B41FA5}">
                      <a16:colId xmlns:a16="http://schemas.microsoft.com/office/drawing/2014/main" val="1047670589"/>
                    </a:ext>
                  </a:extLst>
                </a:gridCol>
                <a:gridCol w="1069842">
                  <a:extLst>
                    <a:ext uri="{9D8B030D-6E8A-4147-A177-3AD203B41FA5}">
                      <a16:colId xmlns:a16="http://schemas.microsoft.com/office/drawing/2014/main" val="2769517615"/>
                    </a:ext>
                  </a:extLst>
                </a:gridCol>
                <a:gridCol w="1069842">
                  <a:extLst>
                    <a:ext uri="{9D8B030D-6E8A-4147-A177-3AD203B41FA5}">
                      <a16:colId xmlns:a16="http://schemas.microsoft.com/office/drawing/2014/main" val="887343928"/>
                    </a:ext>
                  </a:extLst>
                </a:gridCol>
                <a:gridCol w="1069842">
                  <a:extLst>
                    <a:ext uri="{9D8B030D-6E8A-4147-A177-3AD203B41FA5}">
                      <a16:colId xmlns:a16="http://schemas.microsoft.com/office/drawing/2014/main" val="2741006224"/>
                    </a:ext>
                  </a:extLst>
                </a:gridCol>
                <a:gridCol w="1069842">
                  <a:extLst>
                    <a:ext uri="{9D8B030D-6E8A-4147-A177-3AD203B41FA5}">
                      <a16:colId xmlns:a16="http://schemas.microsoft.com/office/drawing/2014/main" val="3314473111"/>
                    </a:ext>
                  </a:extLst>
                </a:gridCol>
                <a:gridCol w="1069842">
                  <a:extLst>
                    <a:ext uri="{9D8B030D-6E8A-4147-A177-3AD203B41FA5}">
                      <a16:colId xmlns:a16="http://schemas.microsoft.com/office/drawing/2014/main" val="955525145"/>
                    </a:ext>
                  </a:extLst>
                </a:gridCol>
                <a:gridCol w="1069842">
                  <a:extLst>
                    <a:ext uri="{9D8B030D-6E8A-4147-A177-3AD203B41FA5}">
                      <a16:colId xmlns:a16="http://schemas.microsoft.com/office/drawing/2014/main" val="1518292334"/>
                    </a:ext>
                  </a:extLst>
                </a:gridCol>
              </a:tblGrid>
              <a:tr h="485775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Model</a:t>
                      </a:r>
                      <a:endParaRPr lang="en-US" sz="1200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KNN</a:t>
                      </a:r>
                      <a:endParaRPr lang="en-US" sz="1200" b="0" i="0" dirty="0">
                        <a:effectLst/>
                        <a:highlight>
                          <a:srgbClr val="FFFF00"/>
                        </a:highlight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SVM</a:t>
                      </a:r>
                      <a:endParaRPr lang="en-US" sz="1200" b="0" i="0" dirty="0">
                        <a:effectLst/>
                        <a:highlight>
                          <a:srgbClr val="FFFF00"/>
                        </a:highlight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Extra-tree</a:t>
                      </a:r>
                      <a:endParaRPr lang="en-US" sz="1200" b="0" i="0" dirty="0">
                        <a:effectLst/>
                        <a:highlight>
                          <a:srgbClr val="FFFF00"/>
                        </a:highlight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Softmax</a:t>
                      </a:r>
                      <a:endParaRPr lang="en-US" sz="1200" b="0" i="0" dirty="0">
                        <a:effectLst/>
                        <a:highlight>
                          <a:srgbClr val="FFFF00"/>
                        </a:highlight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Decision Tree</a:t>
                      </a:r>
                      <a:endParaRPr lang="en-US" sz="1200" b="0" i="0" dirty="0">
                        <a:effectLst/>
                        <a:highlight>
                          <a:srgbClr val="FFFF00"/>
                        </a:highlight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Random Forest</a:t>
                      </a:r>
                      <a:endParaRPr lang="en-US" sz="1200" b="0" i="0" dirty="0">
                        <a:effectLst/>
                        <a:highlight>
                          <a:srgbClr val="FFFF00"/>
                        </a:highlight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MLP</a:t>
                      </a:r>
                      <a:endParaRPr lang="en-US" sz="1200" b="0" i="0" dirty="0">
                        <a:effectLst/>
                        <a:highlight>
                          <a:srgbClr val="FFFF00"/>
                        </a:highlight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Voting</a:t>
                      </a:r>
                    </a:p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(hard)</a:t>
                      </a:r>
                      <a:endParaRPr lang="ko-KR" altLang="en-US" sz="1200" b="0" i="0" strike="noStrike" dirty="0">
                        <a:solidFill>
                          <a:schemeClr val="tx1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Voting</a:t>
                      </a:r>
                    </a:p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(soft)</a:t>
                      </a:r>
                      <a:endParaRPr lang="en-US" sz="1200" b="0" i="0" strike="noStrike" dirty="0">
                        <a:solidFill>
                          <a:schemeClr val="tx1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1221847"/>
                  </a:ext>
                </a:extLst>
              </a:tr>
              <a:tr h="55245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Training Time (sec)</a:t>
                      </a:r>
                      <a:endParaRPr lang="en-US" sz="1200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0.9169</a:t>
                      </a:r>
                      <a:endParaRPr lang="en-US" sz="1200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12.76156</a:t>
                      </a:r>
                      <a:endParaRPr lang="en-US" sz="1200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0.05638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35.14291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35.14291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47.88176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strike="sngStrike" dirty="0">
                          <a:solidFill>
                            <a:srgbClr val="00B05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129.84410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strike="sngStrike" dirty="0">
                          <a:solidFill>
                            <a:srgbClr val="00B05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131.20013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3824280"/>
                  </a:ext>
                </a:extLst>
              </a:tr>
              <a:tr h="58293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Original </a:t>
                      </a:r>
                      <a:r>
                        <a:rPr lang="en-US" sz="1200" b="0" i="0" dirty="0" err="1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Testset</a:t>
                      </a:r>
                      <a:r>
                        <a:rPr lang="en-US" sz="12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</a:t>
                      </a:r>
                      <a:r>
                        <a:rPr lang="ko-KR" altLang="en-US" sz="12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예측시간</a:t>
                      </a:r>
                      <a:endParaRPr lang="en-US" sz="1200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0.97564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en-US" sz="1200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0.29157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0.05638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0.02232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0.22734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0.05838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strike="sngStrike" dirty="0">
                          <a:solidFill>
                            <a:srgbClr val="00B05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8.99141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strike="sngStrike" dirty="0">
                          <a:solidFill>
                            <a:srgbClr val="00B05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9.08884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2352616"/>
                  </a:ext>
                </a:extLst>
              </a:tr>
              <a:tr h="582930"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Accuracy on Original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Testset</a:t>
                      </a:r>
                      <a:endParaRPr lang="en-US" sz="1200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>
                          <a:solidFill>
                            <a:srgbClr val="539FF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0.97564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en-US" sz="1200" b="1" i="0" dirty="0">
                        <a:solidFill>
                          <a:srgbClr val="539FF0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>
                          <a:solidFill>
                            <a:srgbClr val="539FF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0.97000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>
                          <a:solidFill>
                            <a:srgbClr val="539FF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0.91979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dirty="0">
                          <a:solidFill>
                            <a:srgbClr val="539FF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0.87364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>
                          <a:solidFill>
                            <a:srgbClr val="539FF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0.96636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>
                          <a:solidFill>
                            <a:srgbClr val="539FF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0.97400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>
                          <a:solidFill>
                            <a:srgbClr val="539FF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0.97336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>
                          <a:solidFill>
                            <a:srgbClr val="539FF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0.97479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1005041"/>
                  </a:ext>
                </a:extLst>
              </a:tr>
              <a:tr h="58293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Team </a:t>
                      </a:r>
                      <a:r>
                        <a:rPr lang="en-US" sz="1200" b="0" i="0" dirty="0" err="1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Testset</a:t>
                      </a:r>
                      <a:endParaRPr lang="en-US" sz="1200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예측시간</a:t>
                      </a:r>
                      <a:endParaRPr lang="en-US" sz="1200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0.23000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en-US" sz="1200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0.01019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0.00128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0.16250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0.00857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0.20750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0.77231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0.76504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0403800"/>
                  </a:ext>
                </a:extLst>
              </a:tr>
              <a:tr h="695325"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Accuracy on Team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Testset</a:t>
                      </a:r>
                      <a:endParaRPr lang="en-US" sz="1200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>
                          <a:solidFill>
                            <a:srgbClr val="C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0.23000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en-US" sz="1200" b="1" i="0" dirty="0">
                        <a:solidFill>
                          <a:srgbClr val="C00000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>
                          <a:solidFill>
                            <a:srgbClr val="C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0.18000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>
                          <a:solidFill>
                            <a:srgbClr val="C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0.18500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>
                          <a:solidFill>
                            <a:srgbClr val="C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0.16250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>
                          <a:solidFill>
                            <a:srgbClr val="C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0.19500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>
                          <a:solidFill>
                            <a:srgbClr val="C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0.20750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>
                          <a:solidFill>
                            <a:srgbClr val="C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0.19500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>
                          <a:solidFill>
                            <a:srgbClr val="C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0.19750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0161322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DA78867F-C8B3-5778-1043-71C1B2D5D97E}"/>
              </a:ext>
            </a:extLst>
          </p:cNvPr>
          <p:cNvSpPr txBox="1"/>
          <p:nvPr/>
        </p:nvSpPr>
        <p:spPr>
          <a:xfrm>
            <a:off x="880556" y="1352320"/>
            <a:ext cx="8807973" cy="5632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(1)</a:t>
            </a:r>
            <a:r>
              <a:rPr kumimoji="1" lang="ko-KR" altLang="en-US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Original Dataset</a:t>
            </a:r>
            <a:r>
              <a:rPr kumimoji="1" lang="ko-KR" altLang="en-US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ko-KR" altLang="en-US" sz="1600" spc="-60" dirty="0">
                <a:solidFill>
                  <a:srgbClr val="00B05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→ 학습</a:t>
            </a:r>
            <a:r>
              <a:rPr kumimoji="1" lang="en-US" altLang="ko-KR" sz="1600" spc="-60" dirty="0">
                <a:solidFill>
                  <a:srgbClr val="00B05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kumimoji="1" lang="ko-KR" altLang="en-US" sz="1600" spc="-60" dirty="0">
                <a:solidFill>
                  <a:srgbClr val="00B05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예측 시간이 너무 긴 </a:t>
            </a:r>
            <a:r>
              <a:rPr kumimoji="1" lang="en-US" altLang="ko-KR" sz="1600" spc="-60" dirty="0">
                <a:solidFill>
                  <a:srgbClr val="00B05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SVM, </a:t>
            </a:r>
            <a:r>
              <a:rPr kumimoji="1" lang="en-US" altLang="ko-KR" sz="1600" spc="-60" dirty="0" err="1">
                <a:solidFill>
                  <a:srgbClr val="00B05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VotingClassifier</a:t>
            </a:r>
            <a:r>
              <a:rPr kumimoji="1" lang="ko-KR" altLang="en-US" sz="1600" spc="-60" dirty="0" err="1">
                <a:solidFill>
                  <a:srgbClr val="00B05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를</a:t>
            </a:r>
            <a:r>
              <a:rPr kumimoji="1" lang="ko-KR" altLang="en-US" sz="1600" spc="-60" dirty="0">
                <a:solidFill>
                  <a:srgbClr val="00B05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사용하지 말자</a:t>
            </a:r>
            <a:r>
              <a:rPr kumimoji="1" lang="en-US" altLang="ko-KR" sz="1600" spc="-60" dirty="0">
                <a:solidFill>
                  <a:srgbClr val="00B05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  <a:endParaRPr kumimoji="1" lang="en-US" altLang="ko-KR" b="1" spc="-60" dirty="0">
              <a:solidFill>
                <a:srgbClr val="00B050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287CD26-B340-65BC-9B3F-219367C05A37}"/>
              </a:ext>
            </a:extLst>
          </p:cNvPr>
          <p:cNvSpPr txBox="1"/>
          <p:nvPr/>
        </p:nvSpPr>
        <p:spPr>
          <a:xfrm>
            <a:off x="880556" y="742224"/>
            <a:ext cx="60973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3.</a:t>
            </a:r>
            <a:r>
              <a:rPr kumimoji="1" lang="ko-KR" altLang="en-US" sz="2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2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Select and Train Models</a:t>
            </a:r>
          </a:p>
        </p:txBody>
      </p:sp>
    </p:spTree>
    <p:extLst>
      <p:ext uri="{BB962C8B-B14F-4D97-AF65-F5344CB8AC3E}">
        <p14:creationId xmlns:p14="http://schemas.microsoft.com/office/powerpoint/2010/main" val="2730224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1">
            <a:extLst>
              <a:ext uri="{FF2B5EF4-FFF2-40B4-BE49-F238E27FC236}">
                <a16:creationId xmlns:a16="http://schemas.microsoft.com/office/drawing/2014/main" id="{DECDE4C4-4479-5BE9-2C94-BEF56CBF52C5}"/>
              </a:ext>
            </a:extLst>
          </p:cNvPr>
          <p:cNvSpPr/>
          <p:nvPr/>
        </p:nvSpPr>
        <p:spPr>
          <a:xfrm>
            <a:off x="0" y="0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5" name="직사각형 7">
            <a:extLst>
              <a:ext uri="{FF2B5EF4-FFF2-40B4-BE49-F238E27FC236}">
                <a16:creationId xmlns:a16="http://schemas.microsoft.com/office/drawing/2014/main" id="{AD23F40C-635A-8694-E614-DB475FBC826C}"/>
              </a:ext>
            </a:extLst>
          </p:cNvPr>
          <p:cNvSpPr/>
          <p:nvPr/>
        </p:nvSpPr>
        <p:spPr>
          <a:xfrm>
            <a:off x="0" y="6626772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8545CF-FC08-75EB-F1FC-D2FF77664755}"/>
              </a:ext>
            </a:extLst>
          </p:cNvPr>
          <p:cNvSpPr txBox="1"/>
          <p:nvPr/>
        </p:nvSpPr>
        <p:spPr>
          <a:xfrm>
            <a:off x="880556" y="742224"/>
            <a:ext cx="60973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목차</a:t>
            </a:r>
            <a:endParaRPr kumimoji="1" lang="ko-Kore-US" altLang="en-US" sz="2400" b="1" spc="-6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7" name="직사각형 16">
            <a:extLst>
              <a:ext uri="{FF2B5EF4-FFF2-40B4-BE49-F238E27FC236}">
                <a16:creationId xmlns:a16="http://schemas.microsoft.com/office/drawing/2014/main" id="{F857911C-1B61-1108-27A5-0D77D3057B58}"/>
              </a:ext>
            </a:extLst>
          </p:cNvPr>
          <p:cNvSpPr/>
          <p:nvPr/>
        </p:nvSpPr>
        <p:spPr>
          <a:xfrm>
            <a:off x="641131" y="794381"/>
            <a:ext cx="147145" cy="357352"/>
          </a:xfrm>
          <a:prstGeom prst="rect">
            <a:avLst/>
          </a:prstGeom>
          <a:solidFill>
            <a:srgbClr val="264A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D01073-47B2-46BF-04F7-81C8659A2E98}"/>
              </a:ext>
            </a:extLst>
          </p:cNvPr>
          <p:cNvSpPr txBox="1"/>
          <p:nvPr/>
        </p:nvSpPr>
        <p:spPr>
          <a:xfrm>
            <a:off x="1253736" y="1682525"/>
            <a:ext cx="9147564" cy="47582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kumimoji="1" lang="en-US" altLang="ko-KR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Goal of the Project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kumimoji="1" lang="ko-KR" altLang="en-US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데이터 분석 및 </a:t>
            </a:r>
            <a:r>
              <a:rPr kumimoji="1" lang="ko-KR" altLang="en-US" b="1" spc="-6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전처리</a:t>
            </a:r>
            <a:endParaRPr kumimoji="1" lang="en-US" altLang="ko-KR" b="1" spc="-6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16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Get the Data</a:t>
            </a:r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16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Discover and Visualize the data</a:t>
            </a:r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16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Prepare the data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kumimoji="1" lang="en-US" altLang="ko-KR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Select and Train Models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kumimoji="1" lang="en-US" altLang="ko-KR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Final Test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kumimoji="1" lang="en-US" altLang="ko-KR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Feedback</a:t>
            </a:r>
            <a:endParaRPr kumimoji="1" lang="en-US" altLang="ko-KR" spc="-6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endParaRPr kumimoji="1" lang="en-US" altLang="ko-KR" sz="1600" spc="-6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B29FA1-62F6-0F5A-38FA-12D84B1A8303}"/>
              </a:ext>
            </a:extLst>
          </p:cNvPr>
          <p:cNvSpPr txBox="1"/>
          <p:nvPr/>
        </p:nvSpPr>
        <p:spPr>
          <a:xfrm>
            <a:off x="10224543" y="417249"/>
            <a:ext cx="16850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ko-KR" altLang="en-US" sz="1600" b="1" dirty="0" err="1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머신러닝</a:t>
            </a:r>
            <a:r>
              <a:rPr kumimoji="1" lang="ko-KR" altLang="en-US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최종발표</a:t>
            </a:r>
            <a:endParaRPr kumimoji="1" lang="ko-Kore-US" altLang="en-US" sz="1600" b="1" dirty="0">
              <a:solidFill>
                <a:srgbClr val="264A8E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063530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1">
            <a:extLst>
              <a:ext uri="{FF2B5EF4-FFF2-40B4-BE49-F238E27FC236}">
                <a16:creationId xmlns:a16="http://schemas.microsoft.com/office/drawing/2014/main" id="{DECDE4C4-4479-5BE9-2C94-BEF56CBF52C5}"/>
              </a:ext>
            </a:extLst>
          </p:cNvPr>
          <p:cNvSpPr/>
          <p:nvPr/>
        </p:nvSpPr>
        <p:spPr>
          <a:xfrm>
            <a:off x="0" y="0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5" name="직사각형 7">
            <a:extLst>
              <a:ext uri="{FF2B5EF4-FFF2-40B4-BE49-F238E27FC236}">
                <a16:creationId xmlns:a16="http://schemas.microsoft.com/office/drawing/2014/main" id="{AD23F40C-635A-8694-E614-DB475FBC826C}"/>
              </a:ext>
            </a:extLst>
          </p:cNvPr>
          <p:cNvSpPr/>
          <p:nvPr/>
        </p:nvSpPr>
        <p:spPr>
          <a:xfrm>
            <a:off x="0" y="6626772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7" name="직사각형 16">
            <a:extLst>
              <a:ext uri="{FF2B5EF4-FFF2-40B4-BE49-F238E27FC236}">
                <a16:creationId xmlns:a16="http://schemas.microsoft.com/office/drawing/2014/main" id="{F857911C-1B61-1108-27A5-0D77D3057B58}"/>
              </a:ext>
            </a:extLst>
          </p:cNvPr>
          <p:cNvSpPr/>
          <p:nvPr/>
        </p:nvSpPr>
        <p:spPr>
          <a:xfrm>
            <a:off x="641131" y="794381"/>
            <a:ext cx="147145" cy="357352"/>
          </a:xfrm>
          <a:prstGeom prst="rect">
            <a:avLst/>
          </a:prstGeom>
          <a:solidFill>
            <a:srgbClr val="264A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B29FA1-62F6-0F5A-38FA-12D84B1A8303}"/>
              </a:ext>
            </a:extLst>
          </p:cNvPr>
          <p:cNvSpPr txBox="1"/>
          <p:nvPr/>
        </p:nvSpPr>
        <p:spPr>
          <a:xfrm>
            <a:off x="10224543" y="417249"/>
            <a:ext cx="16850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ko-KR" altLang="en-US" sz="1600" b="1" dirty="0" err="1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머신러닝</a:t>
            </a:r>
            <a:r>
              <a:rPr kumimoji="1" lang="ko-KR" altLang="en-US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최종발표</a:t>
            </a:r>
            <a:endParaRPr kumimoji="1" lang="ko-Kore-US" altLang="en-US" sz="1600" b="1" dirty="0">
              <a:solidFill>
                <a:srgbClr val="264A8E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5CE36C-9B83-677A-C667-9CA1A1C8E2BB}"/>
              </a:ext>
            </a:extLst>
          </p:cNvPr>
          <p:cNvSpPr txBox="1"/>
          <p:nvPr/>
        </p:nvSpPr>
        <p:spPr>
          <a:xfrm>
            <a:off x="8123551" y="2040295"/>
            <a:ext cx="6096000" cy="5632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kumimoji="1" lang="en-US" altLang="ko-KR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Accuracy (Original, Team)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BC4D52-22AA-3BAE-AA06-87B320AAD76D}"/>
              </a:ext>
            </a:extLst>
          </p:cNvPr>
          <p:cNvSpPr txBox="1"/>
          <p:nvPr/>
        </p:nvSpPr>
        <p:spPr>
          <a:xfrm>
            <a:off x="349799" y="2012917"/>
            <a:ext cx="6096000" cy="5632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kumimoji="1" lang="en-US" altLang="ko-KR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Training Time (sec)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F82E19-49F2-C399-0795-8C6199D9580B}"/>
              </a:ext>
            </a:extLst>
          </p:cNvPr>
          <p:cNvSpPr txBox="1"/>
          <p:nvPr/>
        </p:nvSpPr>
        <p:spPr>
          <a:xfrm>
            <a:off x="4276240" y="2040295"/>
            <a:ext cx="6096000" cy="5632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kumimoji="1" lang="en-US" altLang="ko-KR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Inference Time (Original, Team)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1AB0635-9A2B-7CC1-3247-1B0A559E983B}"/>
              </a:ext>
            </a:extLst>
          </p:cNvPr>
          <p:cNvSpPr txBox="1"/>
          <p:nvPr/>
        </p:nvSpPr>
        <p:spPr>
          <a:xfrm>
            <a:off x="880556" y="1352320"/>
            <a:ext cx="8807973" cy="5632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(1)</a:t>
            </a:r>
            <a:r>
              <a:rPr kumimoji="1" lang="ko-KR" altLang="en-US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Original Dataset</a:t>
            </a:r>
            <a:r>
              <a:rPr kumimoji="1" lang="ko-KR" altLang="en-US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ko-KR" altLang="en-US" sz="1600" spc="-60" dirty="0">
                <a:solidFill>
                  <a:srgbClr val="00B05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→ 학습</a:t>
            </a:r>
            <a:r>
              <a:rPr kumimoji="1" lang="en-US" altLang="ko-KR" sz="1600" spc="-60" dirty="0">
                <a:solidFill>
                  <a:srgbClr val="00B05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kumimoji="1" lang="ko-KR" altLang="en-US" sz="1600" spc="-60" dirty="0">
                <a:solidFill>
                  <a:srgbClr val="00B05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예측 시간이 너무 긴 </a:t>
            </a:r>
            <a:r>
              <a:rPr kumimoji="1" lang="en-US" altLang="ko-KR" sz="1600" spc="-60" dirty="0">
                <a:solidFill>
                  <a:srgbClr val="00B05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SVM, </a:t>
            </a:r>
            <a:r>
              <a:rPr kumimoji="1" lang="en-US" altLang="ko-KR" sz="1600" spc="-60" dirty="0" err="1">
                <a:solidFill>
                  <a:srgbClr val="00B05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VotingClassifier</a:t>
            </a:r>
            <a:r>
              <a:rPr kumimoji="1" lang="ko-KR" altLang="en-US" sz="1600" spc="-60" dirty="0" err="1">
                <a:solidFill>
                  <a:srgbClr val="00B05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를</a:t>
            </a:r>
            <a:r>
              <a:rPr kumimoji="1" lang="ko-KR" altLang="en-US" sz="1600" spc="-60" dirty="0">
                <a:solidFill>
                  <a:srgbClr val="00B05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사용하지 말자</a:t>
            </a:r>
            <a:r>
              <a:rPr kumimoji="1" lang="en-US" altLang="ko-KR" sz="1600" spc="-60" dirty="0">
                <a:solidFill>
                  <a:srgbClr val="00B05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  <a:endParaRPr kumimoji="1" lang="en-US" altLang="ko-KR" b="1" spc="-60" dirty="0">
              <a:solidFill>
                <a:srgbClr val="00B050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0FAC433-AB4D-A82E-95EB-747D02111F4A}"/>
              </a:ext>
            </a:extLst>
          </p:cNvPr>
          <p:cNvGrpSpPr/>
          <p:nvPr/>
        </p:nvGrpSpPr>
        <p:grpSpPr>
          <a:xfrm>
            <a:off x="456807" y="2724579"/>
            <a:ext cx="3611759" cy="2441677"/>
            <a:chOff x="1165724" y="2264327"/>
            <a:chExt cx="4104918" cy="2538034"/>
          </a:xfrm>
        </p:grpSpPr>
        <p:pic>
          <p:nvPicPr>
            <p:cNvPr id="17" name="Picture 2">
              <a:extLst>
                <a:ext uri="{FF2B5EF4-FFF2-40B4-BE49-F238E27FC236}">
                  <a16:creationId xmlns:a16="http://schemas.microsoft.com/office/drawing/2014/main" id="{CF275670-DD2B-E035-5533-670D71FEB8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65724" y="2264327"/>
              <a:ext cx="4104918" cy="2538034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1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Frame 17">
              <a:extLst>
                <a:ext uri="{FF2B5EF4-FFF2-40B4-BE49-F238E27FC236}">
                  <a16:creationId xmlns:a16="http://schemas.microsoft.com/office/drawing/2014/main" id="{1E524EEF-A9D4-F249-A3DF-08623729B071}"/>
                </a:ext>
              </a:extLst>
            </p:cNvPr>
            <p:cNvSpPr/>
            <p:nvPr/>
          </p:nvSpPr>
          <p:spPr>
            <a:xfrm>
              <a:off x="4264044" y="2525872"/>
              <a:ext cx="830178" cy="2014944"/>
            </a:xfrm>
            <a:prstGeom prst="frame">
              <a:avLst>
                <a:gd name="adj1" fmla="val 4501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6"/>
                </a:solidFill>
              </a:endParaRPr>
            </a:p>
          </p:txBody>
        </p:sp>
      </p:grpSp>
      <p:pic>
        <p:nvPicPr>
          <p:cNvPr id="20" name="Picture 8">
            <a:extLst>
              <a:ext uri="{FF2B5EF4-FFF2-40B4-BE49-F238E27FC236}">
                <a16:creationId xmlns:a16="http://schemas.microsoft.com/office/drawing/2014/main" id="{1C290AE1-657A-A46E-0001-C3AFD1B70C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290" y="2724578"/>
            <a:ext cx="3590863" cy="2220199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1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6">
            <a:extLst>
              <a:ext uri="{FF2B5EF4-FFF2-40B4-BE49-F238E27FC236}">
                <a16:creationId xmlns:a16="http://schemas.microsoft.com/office/drawing/2014/main" id="{9D2B948F-FABE-540A-286A-6A2608F843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2400" y="2724579"/>
            <a:ext cx="3551036" cy="2194317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1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Frame 21">
            <a:extLst>
              <a:ext uri="{FF2B5EF4-FFF2-40B4-BE49-F238E27FC236}">
                <a16:creationId xmlns:a16="http://schemas.microsoft.com/office/drawing/2014/main" id="{CCA55EA3-F255-8AD7-8B70-9CC784267A77}"/>
              </a:ext>
            </a:extLst>
          </p:cNvPr>
          <p:cNvSpPr/>
          <p:nvPr/>
        </p:nvSpPr>
        <p:spPr>
          <a:xfrm>
            <a:off x="4920343" y="4206530"/>
            <a:ext cx="2718605" cy="633600"/>
          </a:xfrm>
          <a:prstGeom prst="frame">
            <a:avLst>
              <a:gd name="adj1" fmla="val 633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C56F860-8F2A-E746-6DB4-F70CE04715E8}"/>
              </a:ext>
            </a:extLst>
          </p:cNvPr>
          <p:cNvSpPr txBox="1"/>
          <p:nvPr/>
        </p:nvSpPr>
        <p:spPr>
          <a:xfrm>
            <a:off x="6804685" y="5092545"/>
            <a:ext cx="5012468" cy="10033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200000"/>
              </a:lnSpc>
            </a:pPr>
            <a:r>
              <a:rPr kumimoji="1" lang="en-US" altLang="ko-KR" sz="1600" b="1" spc="-60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Original </a:t>
            </a:r>
            <a:r>
              <a:rPr kumimoji="1" lang="en-US" altLang="ko-KR" sz="1600" b="1" spc="-60" dirty="0" err="1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Testset</a:t>
            </a:r>
            <a:r>
              <a:rPr kumimoji="1" lang="ko-KR" altLang="en-US" sz="1600" b="1" spc="-60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1600" spc="-60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:</a:t>
            </a:r>
            <a:r>
              <a:rPr kumimoji="1" lang="ko-KR" altLang="en-US" sz="1600" spc="-60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예측이 잘 되었다</a:t>
            </a:r>
            <a:r>
              <a:rPr kumimoji="1" lang="en-US" altLang="ko-KR" sz="1600" spc="-60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  <a:r>
              <a:rPr kumimoji="1" lang="ko-KR" altLang="en-US" sz="1600" spc="-60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1600" spc="-60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kumimoji="1" lang="ko-KR" altLang="en-US" sz="1600" spc="-60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약 </a:t>
            </a:r>
            <a:r>
              <a:rPr kumimoji="1" lang="en-US" altLang="ko-KR" sz="1600" spc="-60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90%)</a:t>
            </a:r>
            <a:r>
              <a:rPr kumimoji="1" lang="ko-KR" altLang="en-US" sz="1600" spc="-60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←</a:t>
            </a:r>
            <a:endParaRPr kumimoji="1" lang="en-US" altLang="ko-KR" sz="1600" spc="-60" dirty="0">
              <a:solidFill>
                <a:srgbClr val="C00000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r">
              <a:lnSpc>
                <a:spcPct val="200000"/>
              </a:lnSpc>
            </a:pPr>
            <a:r>
              <a:rPr kumimoji="1" lang="en-US" altLang="ko-KR" sz="1600" b="1" spc="-60" dirty="0">
                <a:solidFill>
                  <a:srgbClr val="539FF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Team </a:t>
            </a:r>
            <a:r>
              <a:rPr kumimoji="1" lang="en-US" altLang="ko-KR" sz="1600" b="1" spc="-60" dirty="0" err="1">
                <a:solidFill>
                  <a:srgbClr val="539FF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Testset</a:t>
            </a:r>
            <a:r>
              <a:rPr kumimoji="1" lang="ko-KR" altLang="en-US" sz="1600" b="1" spc="-60" dirty="0">
                <a:solidFill>
                  <a:srgbClr val="539FF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1600" spc="-60" dirty="0">
                <a:solidFill>
                  <a:srgbClr val="539FF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:</a:t>
            </a:r>
            <a:r>
              <a:rPr kumimoji="1" lang="ko-KR" altLang="en-US" sz="1600" spc="-60" dirty="0">
                <a:solidFill>
                  <a:srgbClr val="539FF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거의 예측이 안됨 </a:t>
            </a:r>
            <a:r>
              <a:rPr kumimoji="1" lang="en-US" altLang="ko-KR" sz="1600" spc="-60" dirty="0">
                <a:solidFill>
                  <a:srgbClr val="539FF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kumimoji="1" lang="ko-KR" altLang="en-US" sz="1600" spc="-60" dirty="0">
                <a:solidFill>
                  <a:srgbClr val="539FF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약 </a:t>
            </a:r>
            <a:r>
              <a:rPr kumimoji="1" lang="en-US" altLang="ko-KR" sz="1600" spc="-60" dirty="0">
                <a:solidFill>
                  <a:srgbClr val="539FF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20%)</a:t>
            </a:r>
            <a:r>
              <a:rPr kumimoji="1" lang="ko-KR" altLang="en-US" sz="1600" spc="-60" dirty="0">
                <a:solidFill>
                  <a:srgbClr val="539FF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←</a:t>
            </a:r>
            <a:endParaRPr kumimoji="1" lang="en-US" altLang="ko-KR" sz="1600" spc="-60" dirty="0">
              <a:solidFill>
                <a:srgbClr val="539FF0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9772842-AE4B-0C4A-804A-E29595990E55}"/>
              </a:ext>
            </a:extLst>
          </p:cNvPr>
          <p:cNvSpPr txBox="1"/>
          <p:nvPr/>
        </p:nvSpPr>
        <p:spPr>
          <a:xfrm>
            <a:off x="880556" y="742224"/>
            <a:ext cx="60973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3.</a:t>
            </a:r>
            <a:r>
              <a:rPr kumimoji="1" lang="ko-KR" altLang="en-US" sz="2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2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Select and Train Models</a:t>
            </a:r>
          </a:p>
        </p:txBody>
      </p:sp>
    </p:spTree>
    <p:extLst>
      <p:ext uri="{BB962C8B-B14F-4D97-AF65-F5344CB8AC3E}">
        <p14:creationId xmlns:p14="http://schemas.microsoft.com/office/powerpoint/2010/main" val="7689840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1">
            <a:extLst>
              <a:ext uri="{FF2B5EF4-FFF2-40B4-BE49-F238E27FC236}">
                <a16:creationId xmlns:a16="http://schemas.microsoft.com/office/drawing/2014/main" id="{DECDE4C4-4479-5BE9-2C94-BEF56CBF52C5}"/>
              </a:ext>
            </a:extLst>
          </p:cNvPr>
          <p:cNvSpPr/>
          <p:nvPr/>
        </p:nvSpPr>
        <p:spPr>
          <a:xfrm>
            <a:off x="0" y="0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5" name="직사각형 7">
            <a:extLst>
              <a:ext uri="{FF2B5EF4-FFF2-40B4-BE49-F238E27FC236}">
                <a16:creationId xmlns:a16="http://schemas.microsoft.com/office/drawing/2014/main" id="{AD23F40C-635A-8694-E614-DB475FBC826C}"/>
              </a:ext>
            </a:extLst>
          </p:cNvPr>
          <p:cNvSpPr/>
          <p:nvPr/>
        </p:nvSpPr>
        <p:spPr>
          <a:xfrm>
            <a:off x="0" y="6626772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7" name="직사각형 16">
            <a:extLst>
              <a:ext uri="{FF2B5EF4-FFF2-40B4-BE49-F238E27FC236}">
                <a16:creationId xmlns:a16="http://schemas.microsoft.com/office/drawing/2014/main" id="{F857911C-1B61-1108-27A5-0D77D3057B58}"/>
              </a:ext>
            </a:extLst>
          </p:cNvPr>
          <p:cNvSpPr/>
          <p:nvPr/>
        </p:nvSpPr>
        <p:spPr>
          <a:xfrm>
            <a:off x="641131" y="794381"/>
            <a:ext cx="147145" cy="357352"/>
          </a:xfrm>
          <a:prstGeom prst="rect">
            <a:avLst/>
          </a:prstGeom>
          <a:solidFill>
            <a:srgbClr val="264A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B29FA1-62F6-0F5A-38FA-12D84B1A8303}"/>
              </a:ext>
            </a:extLst>
          </p:cNvPr>
          <p:cNvSpPr txBox="1"/>
          <p:nvPr/>
        </p:nvSpPr>
        <p:spPr>
          <a:xfrm>
            <a:off x="10224543" y="417249"/>
            <a:ext cx="16850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ko-KR" altLang="en-US" sz="1600" b="1" dirty="0" err="1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머신러닝</a:t>
            </a:r>
            <a:r>
              <a:rPr kumimoji="1" lang="ko-KR" altLang="en-US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최종발표</a:t>
            </a:r>
            <a:endParaRPr kumimoji="1" lang="ko-Kore-US" altLang="en-US" sz="1600" b="1" dirty="0">
              <a:solidFill>
                <a:srgbClr val="264A8E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78867F-C8B3-5778-1043-71C1B2D5D97E}"/>
              </a:ext>
            </a:extLst>
          </p:cNvPr>
          <p:cNvSpPr txBox="1"/>
          <p:nvPr/>
        </p:nvSpPr>
        <p:spPr>
          <a:xfrm>
            <a:off x="880557" y="1352320"/>
            <a:ext cx="8335362" cy="5632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(2)</a:t>
            </a:r>
            <a:r>
              <a:rPr kumimoji="1" lang="ko-KR" altLang="en-US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Handmade Dataset </a:t>
            </a:r>
            <a:r>
              <a:rPr kumimoji="1" lang="ko-KR" altLang="en-US" sz="1600" spc="-60" dirty="0">
                <a:solidFill>
                  <a:srgbClr val="00B05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→ </a:t>
            </a:r>
            <a:r>
              <a:rPr kumimoji="1" lang="en-US" altLang="ko-KR" sz="1600" spc="-60" dirty="0" err="1">
                <a:solidFill>
                  <a:srgbClr val="00B05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Softmax</a:t>
            </a:r>
            <a:r>
              <a:rPr kumimoji="1" lang="en-US" altLang="ko-KR" sz="1600" spc="-60" dirty="0">
                <a:solidFill>
                  <a:srgbClr val="00B05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kumimoji="1" lang="en-US" altLang="ko-KR" sz="1600" spc="-60" dirty="0" err="1">
                <a:solidFill>
                  <a:srgbClr val="00B05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DecisionTree</a:t>
            </a:r>
            <a:r>
              <a:rPr kumimoji="1" lang="ko-KR" altLang="en-US" sz="1600" spc="-60" dirty="0">
                <a:solidFill>
                  <a:srgbClr val="00B05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의 성능이 낮으니 사용하지 말자</a:t>
            </a:r>
            <a:r>
              <a:rPr kumimoji="1" lang="en-US" altLang="ko-KR" sz="1600" spc="-60" dirty="0">
                <a:solidFill>
                  <a:srgbClr val="00B05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  <a:endParaRPr kumimoji="1" lang="en-US" altLang="ko-KR" b="1" spc="-6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22EA4A-9BA9-69FA-56AF-6C3FDA489FAF}"/>
              </a:ext>
            </a:extLst>
          </p:cNvPr>
          <p:cNvSpPr txBox="1"/>
          <p:nvPr/>
        </p:nvSpPr>
        <p:spPr>
          <a:xfrm>
            <a:off x="880556" y="742224"/>
            <a:ext cx="60973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3.</a:t>
            </a:r>
            <a:r>
              <a:rPr kumimoji="1" lang="ko-KR" altLang="en-US" sz="2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2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Select and Train Models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C60794F7-8BCB-EB94-91DF-ADC5B2EB71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0086521"/>
              </p:ext>
            </p:extLst>
          </p:nvPr>
        </p:nvGraphicFramePr>
        <p:xfrm>
          <a:off x="962748" y="2063982"/>
          <a:ext cx="10698420" cy="4069080"/>
        </p:xfrm>
        <a:graphic>
          <a:graphicData uri="http://schemas.openxmlformats.org/drawingml/2006/table">
            <a:tbl>
              <a:tblPr/>
              <a:tblGrid>
                <a:gridCol w="1069842">
                  <a:extLst>
                    <a:ext uri="{9D8B030D-6E8A-4147-A177-3AD203B41FA5}">
                      <a16:colId xmlns:a16="http://schemas.microsoft.com/office/drawing/2014/main" val="4166651023"/>
                    </a:ext>
                  </a:extLst>
                </a:gridCol>
                <a:gridCol w="1069842">
                  <a:extLst>
                    <a:ext uri="{9D8B030D-6E8A-4147-A177-3AD203B41FA5}">
                      <a16:colId xmlns:a16="http://schemas.microsoft.com/office/drawing/2014/main" val="4219183748"/>
                    </a:ext>
                  </a:extLst>
                </a:gridCol>
                <a:gridCol w="1069842">
                  <a:extLst>
                    <a:ext uri="{9D8B030D-6E8A-4147-A177-3AD203B41FA5}">
                      <a16:colId xmlns:a16="http://schemas.microsoft.com/office/drawing/2014/main" val="1130836732"/>
                    </a:ext>
                  </a:extLst>
                </a:gridCol>
                <a:gridCol w="1069842">
                  <a:extLst>
                    <a:ext uri="{9D8B030D-6E8A-4147-A177-3AD203B41FA5}">
                      <a16:colId xmlns:a16="http://schemas.microsoft.com/office/drawing/2014/main" val="1047670589"/>
                    </a:ext>
                  </a:extLst>
                </a:gridCol>
                <a:gridCol w="1069842">
                  <a:extLst>
                    <a:ext uri="{9D8B030D-6E8A-4147-A177-3AD203B41FA5}">
                      <a16:colId xmlns:a16="http://schemas.microsoft.com/office/drawing/2014/main" val="2769517615"/>
                    </a:ext>
                  </a:extLst>
                </a:gridCol>
                <a:gridCol w="1069842">
                  <a:extLst>
                    <a:ext uri="{9D8B030D-6E8A-4147-A177-3AD203B41FA5}">
                      <a16:colId xmlns:a16="http://schemas.microsoft.com/office/drawing/2014/main" val="887343928"/>
                    </a:ext>
                  </a:extLst>
                </a:gridCol>
                <a:gridCol w="1069842">
                  <a:extLst>
                    <a:ext uri="{9D8B030D-6E8A-4147-A177-3AD203B41FA5}">
                      <a16:colId xmlns:a16="http://schemas.microsoft.com/office/drawing/2014/main" val="2741006224"/>
                    </a:ext>
                  </a:extLst>
                </a:gridCol>
                <a:gridCol w="1069842">
                  <a:extLst>
                    <a:ext uri="{9D8B030D-6E8A-4147-A177-3AD203B41FA5}">
                      <a16:colId xmlns:a16="http://schemas.microsoft.com/office/drawing/2014/main" val="3314473111"/>
                    </a:ext>
                  </a:extLst>
                </a:gridCol>
                <a:gridCol w="1069842">
                  <a:extLst>
                    <a:ext uri="{9D8B030D-6E8A-4147-A177-3AD203B41FA5}">
                      <a16:colId xmlns:a16="http://schemas.microsoft.com/office/drawing/2014/main" val="955525145"/>
                    </a:ext>
                  </a:extLst>
                </a:gridCol>
                <a:gridCol w="1069842">
                  <a:extLst>
                    <a:ext uri="{9D8B030D-6E8A-4147-A177-3AD203B41FA5}">
                      <a16:colId xmlns:a16="http://schemas.microsoft.com/office/drawing/2014/main" val="1518292334"/>
                    </a:ext>
                  </a:extLst>
                </a:gridCol>
              </a:tblGrid>
              <a:tr h="485775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Model</a:t>
                      </a:r>
                      <a:endParaRPr lang="en-US" sz="1200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KNN</a:t>
                      </a:r>
                      <a:endParaRPr lang="en-US" sz="1200" b="0" i="0" dirty="0">
                        <a:effectLst/>
                        <a:highlight>
                          <a:srgbClr val="FFFF00"/>
                        </a:highlight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SVM</a:t>
                      </a:r>
                      <a:endParaRPr lang="en-US" sz="1200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Extra-tree</a:t>
                      </a:r>
                      <a:endParaRPr lang="en-US" sz="1200" b="0" i="0" dirty="0">
                        <a:effectLst/>
                        <a:highlight>
                          <a:srgbClr val="FFFF00"/>
                        </a:highlight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Softmax</a:t>
                      </a:r>
                      <a:endParaRPr lang="en-US" sz="1200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Decision Tree</a:t>
                      </a:r>
                      <a:endParaRPr lang="en-US" sz="1200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Random Forest</a:t>
                      </a:r>
                      <a:endParaRPr lang="en-US" sz="1200" b="0" i="0" dirty="0">
                        <a:effectLst/>
                        <a:highlight>
                          <a:srgbClr val="FFFF00"/>
                        </a:highlight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MLP</a:t>
                      </a:r>
                      <a:endParaRPr lang="en-US" sz="1200" b="0" i="0" dirty="0">
                        <a:effectLst/>
                        <a:highlight>
                          <a:srgbClr val="FFFF00"/>
                        </a:highlight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Voting</a:t>
                      </a:r>
                    </a:p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(hard)</a:t>
                      </a:r>
                      <a:endParaRPr lang="ko-KR" altLang="en-US" sz="1200" b="0" i="0" strike="noStrike" dirty="0">
                        <a:solidFill>
                          <a:schemeClr val="tx1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Voting</a:t>
                      </a:r>
                    </a:p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(soft)</a:t>
                      </a:r>
                      <a:endParaRPr lang="en-US" sz="1200" b="0" i="0" strike="noStrike" dirty="0">
                        <a:solidFill>
                          <a:schemeClr val="tx1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1221847"/>
                  </a:ext>
                </a:extLst>
              </a:tr>
              <a:tr h="55245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Training Time (sec)</a:t>
                      </a:r>
                      <a:endParaRPr lang="en-US" sz="1200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0.09063</a:t>
                      </a:r>
                      <a:endParaRPr lang="en-US" sz="1200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2.82671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1.77935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1.44450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3.69965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26.31937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3824280"/>
                  </a:ext>
                </a:extLst>
              </a:tr>
              <a:tr h="58293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Original </a:t>
                      </a:r>
                      <a:r>
                        <a:rPr lang="en-US" sz="1200" b="0" i="0" dirty="0" err="1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Testset</a:t>
                      </a:r>
                      <a:r>
                        <a:rPr lang="en-US" sz="12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</a:t>
                      </a:r>
                      <a:r>
                        <a:rPr lang="ko-KR" altLang="en-US" sz="12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예측시간</a:t>
                      </a:r>
                      <a:endParaRPr lang="en-US" sz="1200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3.95527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en-US" sz="1200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0.23225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0.04901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0.02034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0.21984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0.08072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2352616"/>
                  </a:ext>
                </a:extLst>
              </a:tr>
              <a:tr h="582930"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Accuracy on Original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Testset</a:t>
                      </a:r>
                      <a:endParaRPr lang="en-US" sz="1200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>
                          <a:solidFill>
                            <a:srgbClr val="539FF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0.68907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en-US" sz="1200" b="1" i="0" dirty="0">
                        <a:solidFill>
                          <a:srgbClr val="539FF0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>
                          <a:solidFill>
                            <a:srgbClr val="539FF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0.68571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strike="sngStrike" dirty="0">
                          <a:solidFill>
                            <a:srgbClr val="00B05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0.35757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strike="sngStrike" dirty="0">
                          <a:solidFill>
                            <a:srgbClr val="00B05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0.32886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>
                          <a:solidFill>
                            <a:srgbClr val="539FF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0.62143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>
                          <a:solidFill>
                            <a:srgbClr val="539FF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0.71271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1" i="0" dirty="0">
                        <a:solidFill>
                          <a:srgbClr val="539FF0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1" i="0" dirty="0">
                        <a:solidFill>
                          <a:srgbClr val="539FF0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1005041"/>
                  </a:ext>
                </a:extLst>
              </a:tr>
              <a:tr h="58293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Team </a:t>
                      </a:r>
                      <a:r>
                        <a:rPr lang="en-US" sz="1200" b="0" i="0" dirty="0" err="1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Testset</a:t>
                      </a:r>
                      <a:endParaRPr lang="en-US" sz="1200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예측시간</a:t>
                      </a:r>
                      <a:endParaRPr lang="en-US" sz="1200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0.05734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en-US" sz="1200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0.01308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0.00144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0.00124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0.01171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0.00197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0403800"/>
                  </a:ext>
                </a:extLst>
              </a:tr>
              <a:tr h="695325"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Accuracy on Team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Testset</a:t>
                      </a:r>
                      <a:endParaRPr lang="en-US" sz="1200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>
                          <a:solidFill>
                            <a:srgbClr val="C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0.41500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en-US" sz="1200" b="1" i="0" dirty="0">
                        <a:solidFill>
                          <a:srgbClr val="C00000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>
                          <a:solidFill>
                            <a:srgbClr val="C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0.37250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strike="sngStrike" dirty="0">
                          <a:solidFill>
                            <a:srgbClr val="00B05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0.21000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strike="sngStrike" dirty="0">
                          <a:solidFill>
                            <a:srgbClr val="00B05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0.22750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>
                          <a:solidFill>
                            <a:srgbClr val="C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0.33000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>
                          <a:solidFill>
                            <a:srgbClr val="C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0.38250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1" i="0" dirty="0">
                        <a:solidFill>
                          <a:srgbClr val="C00000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1" i="0" dirty="0">
                        <a:solidFill>
                          <a:srgbClr val="C00000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01613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97935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1">
            <a:extLst>
              <a:ext uri="{FF2B5EF4-FFF2-40B4-BE49-F238E27FC236}">
                <a16:creationId xmlns:a16="http://schemas.microsoft.com/office/drawing/2014/main" id="{DECDE4C4-4479-5BE9-2C94-BEF56CBF52C5}"/>
              </a:ext>
            </a:extLst>
          </p:cNvPr>
          <p:cNvSpPr/>
          <p:nvPr/>
        </p:nvSpPr>
        <p:spPr>
          <a:xfrm>
            <a:off x="0" y="0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5" name="직사각형 7">
            <a:extLst>
              <a:ext uri="{FF2B5EF4-FFF2-40B4-BE49-F238E27FC236}">
                <a16:creationId xmlns:a16="http://schemas.microsoft.com/office/drawing/2014/main" id="{AD23F40C-635A-8694-E614-DB475FBC826C}"/>
              </a:ext>
            </a:extLst>
          </p:cNvPr>
          <p:cNvSpPr/>
          <p:nvPr/>
        </p:nvSpPr>
        <p:spPr>
          <a:xfrm>
            <a:off x="0" y="6626772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7" name="직사각형 16">
            <a:extLst>
              <a:ext uri="{FF2B5EF4-FFF2-40B4-BE49-F238E27FC236}">
                <a16:creationId xmlns:a16="http://schemas.microsoft.com/office/drawing/2014/main" id="{F857911C-1B61-1108-27A5-0D77D3057B58}"/>
              </a:ext>
            </a:extLst>
          </p:cNvPr>
          <p:cNvSpPr/>
          <p:nvPr/>
        </p:nvSpPr>
        <p:spPr>
          <a:xfrm>
            <a:off x="641131" y="794381"/>
            <a:ext cx="147145" cy="357352"/>
          </a:xfrm>
          <a:prstGeom prst="rect">
            <a:avLst/>
          </a:prstGeom>
          <a:solidFill>
            <a:srgbClr val="264A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B29FA1-62F6-0F5A-38FA-12D84B1A8303}"/>
              </a:ext>
            </a:extLst>
          </p:cNvPr>
          <p:cNvSpPr txBox="1"/>
          <p:nvPr/>
        </p:nvSpPr>
        <p:spPr>
          <a:xfrm>
            <a:off x="10224543" y="417249"/>
            <a:ext cx="16850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ko-KR" altLang="en-US" sz="1600" b="1" dirty="0" err="1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머신러닝</a:t>
            </a:r>
            <a:r>
              <a:rPr kumimoji="1" lang="ko-KR" altLang="en-US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최종발표</a:t>
            </a:r>
            <a:endParaRPr kumimoji="1" lang="ko-Kore-US" altLang="en-US" sz="1600" b="1" dirty="0">
              <a:solidFill>
                <a:srgbClr val="264A8E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157EE8D-C8B0-4ECB-FCDE-E85570BFD779}"/>
              </a:ext>
            </a:extLst>
          </p:cNvPr>
          <p:cNvSpPr txBox="1"/>
          <p:nvPr/>
        </p:nvSpPr>
        <p:spPr>
          <a:xfrm>
            <a:off x="880556" y="742224"/>
            <a:ext cx="60973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3.</a:t>
            </a:r>
            <a:r>
              <a:rPr kumimoji="1" lang="ko-KR" altLang="en-US" sz="2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2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Select and Train Models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802FE4D-B6F9-13A5-D770-E4B8151317DE}"/>
              </a:ext>
            </a:extLst>
          </p:cNvPr>
          <p:cNvSpPr txBox="1"/>
          <p:nvPr/>
        </p:nvSpPr>
        <p:spPr>
          <a:xfrm>
            <a:off x="349799" y="2012917"/>
            <a:ext cx="6096000" cy="5632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kumimoji="1" lang="en-US" altLang="ko-KR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Training Time (sec)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8284118-326A-019B-2EAC-39B1957FFC82}"/>
              </a:ext>
            </a:extLst>
          </p:cNvPr>
          <p:cNvSpPr txBox="1"/>
          <p:nvPr/>
        </p:nvSpPr>
        <p:spPr>
          <a:xfrm>
            <a:off x="5292947" y="4926722"/>
            <a:ext cx="6441787" cy="10033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200000"/>
              </a:lnSpc>
            </a:pPr>
            <a:r>
              <a:rPr kumimoji="1" lang="en-US" altLang="ko-KR" sz="1600" b="1" spc="-60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Original </a:t>
            </a:r>
            <a:r>
              <a:rPr kumimoji="1" lang="en-US" altLang="ko-KR" sz="1600" b="1" spc="-60" dirty="0" err="1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Testset</a:t>
            </a:r>
            <a:r>
              <a:rPr kumimoji="1" lang="en-US" altLang="ko-KR" sz="1600" b="1" spc="-60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1600" spc="-60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:</a:t>
            </a:r>
            <a:r>
              <a:rPr kumimoji="1" lang="en-US" altLang="ko-KR" sz="1600" b="1" spc="-60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ko-KR" altLang="en-US" sz="1600" spc="-60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예측 잘 안됨 </a:t>
            </a:r>
            <a:r>
              <a:rPr kumimoji="1" lang="en-US" altLang="ko-KR" sz="1600" spc="-60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kumimoji="1" lang="ko-KR" altLang="en-US" sz="1600" spc="-60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약 </a:t>
            </a:r>
            <a:r>
              <a:rPr kumimoji="1" lang="en-US" altLang="ko-KR" sz="1600" spc="-60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40% ~ 70%)</a:t>
            </a:r>
            <a:r>
              <a:rPr kumimoji="1" lang="ko-KR" altLang="en-US" sz="1600" spc="-60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←</a:t>
            </a:r>
            <a:endParaRPr kumimoji="1" lang="en-US" altLang="ko-KR" sz="1600" spc="-60" dirty="0">
              <a:solidFill>
                <a:srgbClr val="C00000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r">
              <a:lnSpc>
                <a:spcPct val="200000"/>
              </a:lnSpc>
            </a:pPr>
            <a:r>
              <a:rPr kumimoji="1" lang="en-US" altLang="ko-KR" sz="1600" b="1" spc="-60" dirty="0">
                <a:solidFill>
                  <a:srgbClr val="539FF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Team </a:t>
            </a:r>
            <a:r>
              <a:rPr kumimoji="1" lang="en-US" altLang="ko-KR" sz="1600" b="1" spc="-60" dirty="0" err="1">
                <a:solidFill>
                  <a:srgbClr val="539FF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Testset</a:t>
            </a:r>
            <a:r>
              <a:rPr kumimoji="1" lang="en-US" altLang="ko-KR" sz="1600" b="1" spc="-60" dirty="0">
                <a:solidFill>
                  <a:srgbClr val="539FF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1600" spc="-60" dirty="0">
                <a:solidFill>
                  <a:srgbClr val="539FF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: </a:t>
            </a:r>
            <a:r>
              <a:rPr kumimoji="1" lang="ko-KR" altLang="en-US" sz="1600" spc="-60" dirty="0">
                <a:solidFill>
                  <a:srgbClr val="539FF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예측 잘 안되지만 이전보다 성능 향상됨 </a:t>
            </a:r>
            <a:r>
              <a:rPr kumimoji="1" lang="en-US" altLang="ko-KR" sz="1600" spc="-60" dirty="0">
                <a:solidFill>
                  <a:srgbClr val="539FF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kumimoji="1" lang="ko-KR" altLang="en-US" sz="1600" spc="-60" dirty="0">
                <a:solidFill>
                  <a:srgbClr val="539FF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약 </a:t>
            </a:r>
            <a:r>
              <a:rPr kumimoji="1" lang="en-US" altLang="ko-KR" sz="1600" spc="-60" dirty="0">
                <a:solidFill>
                  <a:srgbClr val="539FF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30~40%)</a:t>
            </a:r>
            <a:r>
              <a:rPr kumimoji="1" lang="ko-KR" altLang="en-US" sz="1600" spc="-60" dirty="0">
                <a:solidFill>
                  <a:srgbClr val="539FF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←</a:t>
            </a:r>
            <a:endParaRPr kumimoji="1" lang="en-US" altLang="ko-KR" sz="1600" spc="-60" dirty="0">
              <a:solidFill>
                <a:srgbClr val="539FF0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B0F862D-6080-F9A1-65DA-216F1B7838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66" y="2710406"/>
            <a:ext cx="3580992" cy="2216316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1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2D042DCD-F3BE-F4E1-0ACD-FE691F08E1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9846" y="2705647"/>
            <a:ext cx="3515381" cy="2173529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1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EA1FBA06-FEA2-DE10-4B43-2BB11B15E919}"/>
              </a:ext>
            </a:extLst>
          </p:cNvPr>
          <p:cNvSpPr txBox="1"/>
          <p:nvPr/>
        </p:nvSpPr>
        <p:spPr>
          <a:xfrm>
            <a:off x="4276240" y="2040295"/>
            <a:ext cx="6096000" cy="5632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kumimoji="1" lang="en-US" altLang="ko-KR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Inference Time (Original, Team)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253E48A0-A818-6D84-CB21-CCBA04E4E7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2326" y="2710406"/>
            <a:ext cx="3427347" cy="2121224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1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Frame 29">
            <a:extLst>
              <a:ext uri="{FF2B5EF4-FFF2-40B4-BE49-F238E27FC236}">
                <a16:creationId xmlns:a16="http://schemas.microsoft.com/office/drawing/2014/main" id="{A14B9D15-A602-B0EA-4AA3-42E042B364C7}"/>
              </a:ext>
            </a:extLst>
          </p:cNvPr>
          <p:cNvSpPr/>
          <p:nvPr/>
        </p:nvSpPr>
        <p:spPr>
          <a:xfrm>
            <a:off x="8513840" y="3564231"/>
            <a:ext cx="1945252" cy="504336"/>
          </a:xfrm>
          <a:prstGeom prst="frame">
            <a:avLst>
              <a:gd name="adj1" fmla="val 5131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3C0468C-2277-B7A8-F121-98A4CF14AD9E}"/>
              </a:ext>
            </a:extLst>
          </p:cNvPr>
          <p:cNvCxnSpPr/>
          <p:nvPr/>
        </p:nvCxnSpPr>
        <p:spPr>
          <a:xfrm>
            <a:off x="1134050" y="2929637"/>
            <a:ext cx="0" cy="1343943"/>
          </a:xfrm>
          <a:prstGeom prst="straightConnector1">
            <a:avLst/>
          </a:prstGeom>
          <a:ln w="28575">
            <a:solidFill>
              <a:schemeClr val="accent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6BE184AE-1D08-BA21-B71A-6ED6C8301CE2}"/>
              </a:ext>
            </a:extLst>
          </p:cNvPr>
          <p:cNvSpPr txBox="1"/>
          <p:nvPr/>
        </p:nvSpPr>
        <p:spPr>
          <a:xfrm>
            <a:off x="880557" y="1352320"/>
            <a:ext cx="8335362" cy="5632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(2)</a:t>
            </a:r>
            <a:r>
              <a:rPr kumimoji="1" lang="ko-KR" altLang="en-US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Handmade Dataset </a:t>
            </a:r>
            <a:r>
              <a:rPr kumimoji="1" lang="ko-KR" altLang="en-US" sz="1600" spc="-60" dirty="0">
                <a:solidFill>
                  <a:srgbClr val="00B05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→ </a:t>
            </a:r>
            <a:r>
              <a:rPr kumimoji="1" lang="en-US" altLang="ko-KR" sz="1600" spc="-60" dirty="0" err="1">
                <a:solidFill>
                  <a:srgbClr val="00B05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Softmax</a:t>
            </a:r>
            <a:r>
              <a:rPr kumimoji="1" lang="en-US" altLang="ko-KR" sz="1600" spc="-60" dirty="0">
                <a:solidFill>
                  <a:srgbClr val="00B05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kumimoji="1" lang="en-US" altLang="ko-KR" sz="1600" spc="-60" dirty="0" err="1">
                <a:solidFill>
                  <a:srgbClr val="00B05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DecisionTree</a:t>
            </a:r>
            <a:r>
              <a:rPr kumimoji="1" lang="ko-KR" altLang="en-US" sz="1600" spc="-60" dirty="0">
                <a:solidFill>
                  <a:srgbClr val="00B05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의 성능이 낮으니 사용하지 말자</a:t>
            </a:r>
            <a:r>
              <a:rPr kumimoji="1" lang="en-US" altLang="ko-KR" sz="1600" spc="-60" dirty="0">
                <a:solidFill>
                  <a:srgbClr val="00B05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  <a:endParaRPr kumimoji="1" lang="en-US" altLang="ko-KR" b="1" spc="-6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7614673-65D3-56AA-3E1F-394760A71225}"/>
              </a:ext>
            </a:extLst>
          </p:cNvPr>
          <p:cNvSpPr txBox="1"/>
          <p:nvPr/>
        </p:nvSpPr>
        <p:spPr>
          <a:xfrm>
            <a:off x="8123551" y="2040295"/>
            <a:ext cx="6096000" cy="5632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kumimoji="1" lang="en-US" altLang="ko-KR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Accuracy (Original, Team)</a:t>
            </a:r>
          </a:p>
        </p:txBody>
      </p:sp>
    </p:spTree>
    <p:extLst>
      <p:ext uri="{BB962C8B-B14F-4D97-AF65-F5344CB8AC3E}">
        <p14:creationId xmlns:p14="http://schemas.microsoft.com/office/powerpoint/2010/main" val="13272615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1">
            <a:extLst>
              <a:ext uri="{FF2B5EF4-FFF2-40B4-BE49-F238E27FC236}">
                <a16:creationId xmlns:a16="http://schemas.microsoft.com/office/drawing/2014/main" id="{DECDE4C4-4479-5BE9-2C94-BEF56CBF52C5}"/>
              </a:ext>
            </a:extLst>
          </p:cNvPr>
          <p:cNvSpPr/>
          <p:nvPr/>
        </p:nvSpPr>
        <p:spPr>
          <a:xfrm>
            <a:off x="0" y="0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5" name="직사각형 7">
            <a:extLst>
              <a:ext uri="{FF2B5EF4-FFF2-40B4-BE49-F238E27FC236}">
                <a16:creationId xmlns:a16="http://schemas.microsoft.com/office/drawing/2014/main" id="{AD23F40C-635A-8694-E614-DB475FBC826C}"/>
              </a:ext>
            </a:extLst>
          </p:cNvPr>
          <p:cNvSpPr/>
          <p:nvPr/>
        </p:nvSpPr>
        <p:spPr>
          <a:xfrm>
            <a:off x="0" y="6626772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7" name="직사각형 16">
            <a:extLst>
              <a:ext uri="{FF2B5EF4-FFF2-40B4-BE49-F238E27FC236}">
                <a16:creationId xmlns:a16="http://schemas.microsoft.com/office/drawing/2014/main" id="{F857911C-1B61-1108-27A5-0D77D3057B58}"/>
              </a:ext>
            </a:extLst>
          </p:cNvPr>
          <p:cNvSpPr/>
          <p:nvPr/>
        </p:nvSpPr>
        <p:spPr>
          <a:xfrm>
            <a:off x="641131" y="794381"/>
            <a:ext cx="147145" cy="357352"/>
          </a:xfrm>
          <a:prstGeom prst="rect">
            <a:avLst/>
          </a:prstGeom>
          <a:solidFill>
            <a:srgbClr val="264A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B29FA1-62F6-0F5A-38FA-12D84B1A8303}"/>
              </a:ext>
            </a:extLst>
          </p:cNvPr>
          <p:cNvSpPr txBox="1"/>
          <p:nvPr/>
        </p:nvSpPr>
        <p:spPr>
          <a:xfrm>
            <a:off x="10224543" y="417249"/>
            <a:ext cx="16850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ko-KR" altLang="en-US" sz="1600" b="1" dirty="0" err="1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머신러닝</a:t>
            </a:r>
            <a:r>
              <a:rPr kumimoji="1" lang="ko-KR" altLang="en-US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최종발표</a:t>
            </a:r>
            <a:endParaRPr kumimoji="1" lang="ko-Kore-US" altLang="en-US" sz="1600" b="1" dirty="0">
              <a:solidFill>
                <a:srgbClr val="264A8E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670F58-2567-426C-3C58-D02C2C0E84FD}"/>
              </a:ext>
            </a:extLst>
          </p:cNvPr>
          <p:cNvSpPr txBox="1"/>
          <p:nvPr/>
        </p:nvSpPr>
        <p:spPr>
          <a:xfrm>
            <a:off x="881902" y="1361522"/>
            <a:ext cx="10152543" cy="5632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kumimoji="1" lang="en-US" altLang="ko-KR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Combined Dataset</a:t>
            </a:r>
            <a:r>
              <a:rPr kumimoji="1" lang="ko-KR" altLang="en-US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(10 classes)</a:t>
            </a:r>
            <a:r>
              <a:rPr kumimoji="1" lang="ko-KR" altLang="en-US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ko-KR" altLang="en-US" sz="1600" spc="-60" dirty="0">
                <a:solidFill>
                  <a:srgbClr val="00B05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→ </a:t>
            </a:r>
            <a:r>
              <a:rPr kumimoji="1" lang="en-US" altLang="ko-KR" sz="1600" spc="-60" dirty="0">
                <a:solidFill>
                  <a:srgbClr val="00B05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KNN</a:t>
            </a:r>
            <a:r>
              <a:rPr kumimoji="1" lang="ko-KR" altLang="en-US" sz="1600" spc="-60" dirty="0">
                <a:solidFill>
                  <a:srgbClr val="00B05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은 예측 시간이 길고</a:t>
            </a:r>
            <a:r>
              <a:rPr kumimoji="1" lang="en-US" altLang="ko-KR" sz="1600" spc="-60" dirty="0">
                <a:solidFill>
                  <a:srgbClr val="00B05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kumimoji="1" lang="ko-KR" altLang="en-US" sz="1600" spc="-60" dirty="0">
                <a:solidFill>
                  <a:srgbClr val="00B05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1600" spc="-60" dirty="0">
                <a:solidFill>
                  <a:srgbClr val="00B05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Random</a:t>
            </a:r>
            <a:r>
              <a:rPr kumimoji="1" lang="ko-KR" altLang="en-US" sz="1600" spc="-60" dirty="0">
                <a:solidFill>
                  <a:srgbClr val="00B05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은 성능이 낮으니 사용하지 말자</a:t>
            </a:r>
            <a:r>
              <a:rPr kumimoji="1" lang="en-US" altLang="ko-KR" sz="1600" spc="-60" dirty="0">
                <a:solidFill>
                  <a:srgbClr val="00B05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  <a:endParaRPr kumimoji="1" lang="en-US" altLang="ko-KR" spc="-6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47E0FB-D9EF-4692-4C6B-21720AE30931}"/>
              </a:ext>
            </a:extLst>
          </p:cNvPr>
          <p:cNvSpPr txBox="1"/>
          <p:nvPr/>
        </p:nvSpPr>
        <p:spPr>
          <a:xfrm>
            <a:off x="880556" y="742224"/>
            <a:ext cx="60973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3.</a:t>
            </a:r>
            <a:r>
              <a:rPr kumimoji="1" lang="ko-KR" altLang="en-US" sz="2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2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Select and Train Models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3CB3065D-5390-BFF3-FA29-324FD0A163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1860530"/>
              </p:ext>
            </p:extLst>
          </p:nvPr>
        </p:nvGraphicFramePr>
        <p:xfrm>
          <a:off x="880556" y="2033117"/>
          <a:ext cx="10698420" cy="4069080"/>
        </p:xfrm>
        <a:graphic>
          <a:graphicData uri="http://schemas.openxmlformats.org/drawingml/2006/table">
            <a:tbl>
              <a:tblPr/>
              <a:tblGrid>
                <a:gridCol w="1069842">
                  <a:extLst>
                    <a:ext uri="{9D8B030D-6E8A-4147-A177-3AD203B41FA5}">
                      <a16:colId xmlns:a16="http://schemas.microsoft.com/office/drawing/2014/main" val="4166651023"/>
                    </a:ext>
                  </a:extLst>
                </a:gridCol>
                <a:gridCol w="1069842">
                  <a:extLst>
                    <a:ext uri="{9D8B030D-6E8A-4147-A177-3AD203B41FA5}">
                      <a16:colId xmlns:a16="http://schemas.microsoft.com/office/drawing/2014/main" val="4219183748"/>
                    </a:ext>
                  </a:extLst>
                </a:gridCol>
                <a:gridCol w="1069842">
                  <a:extLst>
                    <a:ext uri="{9D8B030D-6E8A-4147-A177-3AD203B41FA5}">
                      <a16:colId xmlns:a16="http://schemas.microsoft.com/office/drawing/2014/main" val="1130836732"/>
                    </a:ext>
                  </a:extLst>
                </a:gridCol>
                <a:gridCol w="1069842">
                  <a:extLst>
                    <a:ext uri="{9D8B030D-6E8A-4147-A177-3AD203B41FA5}">
                      <a16:colId xmlns:a16="http://schemas.microsoft.com/office/drawing/2014/main" val="1047670589"/>
                    </a:ext>
                  </a:extLst>
                </a:gridCol>
                <a:gridCol w="1069842">
                  <a:extLst>
                    <a:ext uri="{9D8B030D-6E8A-4147-A177-3AD203B41FA5}">
                      <a16:colId xmlns:a16="http://schemas.microsoft.com/office/drawing/2014/main" val="2769517615"/>
                    </a:ext>
                  </a:extLst>
                </a:gridCol>
                <a:gridCol w="1069842">
                  <a:extLst>
                    <a:ext uri="{9D8B030D-6E8A-4147-A177-3AD203B41FA5}">
                      <a16:colId xmlns:a16="http://schemas.microsoft.com/office/drawing/2014/main" val="887343928"/>
                    </a:ext>
                  </a:extLst>
                </a:gridCol>
                <a:gridCol w="1069842">
                  <a:extLst>
                    <a:ext uri="{9D8B030D-6E8A-4147-A177-3AD203B41FA5}">
                      <a16:colId xmlns:a16="http://schemas.microsoft.com/office/drawing/2014/main" val="2741006224"/>
                    </a:ext>
                  </a:extLst>
                </a:gridCol>
                <a:gridCol w="1069842">
                  <a:extLst>
                    <a:ext uri="{9D8B030D-6E8A-4147-A177-3AD203B41FA5}">
                      <a16:colId xmlns:a16="http://schemas.microsoft.com/office/drawing/2014/main" val="3314473111"/>
                    </a:ext>
                  </a:extLst>
                </a:gridCol>
                <a:gridCol w="1069842">
                  <a:extLst>
                    <a:ext uri="{9D8B030D-6E8A-4147-A177-3AD203B41FA5}">
                      <a16:colId xmlns:a16="http://schemas.microsoft.com/office/drawing/2014/main" val="955525145"/>
                    </a:ext>
                  </a:extLst>
                </a:gridCol>
                <a:gridCol w="1069842">
                  <a:extLst>
                    <a:ext uri="{9D8B030D-6E8A-4147-A177-3AD203B41FA5}">
                      <a16:colId xmlns:a16="http://schemas.microsoft.com/office/drawing/2014/main" val="1518292334"/>
                    </a:ext>
                  </a:extLst>
                </a:gridCol>
              </a:tblGrid>
              <a:tr h="485775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Model</a:t>
                      </a:r>
                      <a:endParaRPr lang="en-US" sz="1200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KNN</a:t>
                      </a:r>
                      <a:endParaRPr lang="en-US" sz="1200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SVM</a:t>
                      </a:r>
                      <a:endParaRPr lang="en-US" sz="1200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Extra-tree</a:t>
                      </a:r>
                      <a:endParaRPr lang="en-US" sz="1200" b="0" i="0" dirty="0">
                        <a:effectLst/>
                        <a:highlight>
                          <a:srgbClr val="FFFF00"/>
                        </a:highlight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Softmax</a:t>
                      </a:r>
                      <a:endParaRPr lang="en-US" sz="1200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Decision Tree</a:t>
                      </a:r>
                      <a:endParaRPr lang="en-US" sz="1200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Random Forest</a:t>
                      </a:r>
                      <a:endParaRPr lang="en-US" sz="1200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MLP</a:t>
                      </a:r>
                      <a:endParaRPr lang="en-US" sz="1200" b="0" i="0" dirty="0">
                        <a:effectLst/>
                        <a:highlight>
                          <a:srgbClr val="FFFF00"/>
                        </a:highlight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Voting</a:t>
                      </a:r>
                    </a:p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(hard)</a:t>
                      </a:r>
                      <a:endParaRPr lang="ko-KR" altLang="en-US" sz="1200" b="0" i="0" strike="noStrike" dirty="0">
                        <a:solidFill>
                          <a:schemeClr val="tx1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Voting</a:t>
                      </a:r>
                    </a:p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(soft)</a:t>
                      </a:r>
                      <a:endParaRPr lang="en-US" sz="1200" b="0" i="0" strike="noStrike" dirty="0">
                        <a:solidFill>
                          <a:schemeClr val="tx1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1221847"/>
                  </a:ext>
                </a:extLst>
              </a:tr>
              <a:tr h="55245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Training Time (sec)</a:t>
                      </a:r>
                      <a:endParaRPr lang="en-US" sz="1200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0.29248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14.58727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33.62962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146.48267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3824280"/>
                  </a:ext>
                </a:extLst>
              </a:tr>
              <a:tr h="58293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Original </a:t>
                      </a:r>
                      <a:r>
                        <a:rPr lang="en-US" sz="1200" b="0" i="0" dirty="0" err="1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Testset</a:t>
                      </a:r>
                      <a:r>
                        <a:rPr lang="en-US" sz="12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</a:t>
                      </a:r>
                      <a:r>
                        <a:rPr lang="ko-KR" altLang="en-US" sz="12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예측시간</a:t>
                      </a:r>
                      <a:endParaRPr lang="en-US" sz="1200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strike="sngStrike" dirty="0">
                          <a:solidFill>
                            <a:srgbClr val="00B05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19.26764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en-US" sz="1200" b="1" i="0" dirty="0">
                        <a:solidFill>
                          <a:srgbClr val="C00000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dirty="0">
                          <a:solidFill>
                            <a:srgbClr val="539FF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0.31900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1" i="0" dirty="0">
                        <a:solidFill>
                          <a:srgbClr val="539FF0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1" i="0" dirty="0">
                        <a:solidFill>
                          <a:srgbClr val="539FF0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dirty="0">
                          <a:solidFill>
                            <a:srgbClr val="539FF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0.24504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dirty="0">
                          <a:solidFill>
                            <a:srgbClr val="539FF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0.0561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2352616"/>
                  </a:ext>
                </a:extLst>
              </a:tr>
              <a:tr h="582930"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Accuracy on Original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Testset</a:t>
                      </a:r>
                      <a:endParaRPr lang="en-US" sz="1200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0.97514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en-US" sz="1200" b="1" i="0" dirty="0">
                        <a:solidFill>
                          <a:srgbClr val="539FF0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0.96914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1" i="0" dirty="0">
                        <a:solidFill>
                          <a:srgbClr val="539FF0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1" i="0" dirty="0">
                        <a:solidFill>
                          <a:srgbClr val="539FF0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0.96543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0.9764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1" i="0" dirty="0">
                        <a:solidFill>
                          <a:srgbClr val="539FF0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1" i="0" dirty="0">
                        <a:solidFill>
                          <a:srgbClr val="539FF0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1005041"/>
                  </a:ext>
                </a:extLst>
              </a:tr>
              <a:tr h="58293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Team </a:t>
                      </a:r>
                      <a:r>
                        <a:rPr lang="en-US" sz="1200" b="0" i="0" dirty="0" err="1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Testset</a:t>
                      </a:r>
                      <a:endParaRPr lang="en-US" sz="1200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예측시간</a:t>
                      </a:r>
                      <a:endParaRPr lang="en-US" sz="1200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0.24254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en-US" sz="1200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0.01468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0.01233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0.00418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0403800"/>
                  </a:ext>
                </a:extLst>
              </a:tr>
              <a:tr h="695325"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Accuracy on Team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Testset</a:t>
                      </a:r>
                      <a:endParaRPr lang="en-US" sz="1200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dirty="0">
                          <a:solidFill>
                            <a:srgbClr val="C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0.43000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en-US" sz="1200" b="1" i="0" dirty="0">
                        <a:solidFill>
                          <a:srgbClr val="C00000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dirty="0">
                          <a:solidFill>
                            <a:srgbClr val="C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0.39000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1" i="0" dirty="0">
                        <a:solidFill>
                          <a:srgbClr val="C00000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1" i="0" dirty="0">
                        <a:solidFill>
                          <a:srgbClr val="C00000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strike="sngStrike" dirty="0">
                          <a:solidFill>
                            <a:srgbClr val="00B05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0.34500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dirty="0">
                          <a:solidFill>
                            <a:srgbClr val="C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0.38250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1" i="0" dirty="0">
                        <a:solidFill>
                          <a:srgbClr val="C00000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1" i="0" dirty="0">
                        <a:solidFill>
                          <a:srgbClr val="C00000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01613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598377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1">
            <a:extLst>
              <a:ext uri="{FF2B5EF4-FFF2-40B4-BE49-F238E27FC236}">
                <a16:creationId xmlns:a16="http://schemas.microsoft.com/office/drawing/2014/main" id="{DECDE4C4-4479-5BE9-2C94-BEF56CBF52C5}"/>
              </a:ext>
            </a:extLst>
          </p:cNvPr>
          <p:cNvSpPr/>
          <p:nvPr/>
        </p:nvSpPr>
        <p:spPr>
          <a:xfrm>
            <a:off x="0" y="0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5" name="직사각형 7">
            <a:extLst>
              <a:ext uri="{FF2B5EF4-FFF2-40B4-BE49-F238E27FC236}">
                <a16:creationId xmlns:a16="http://schemas.microsoft.com/office/drawing/2014/main" id="{AD23F40C-635A-8694-E614-DB475FBC826C}"/>
              </a:ext>
            </a:extLst>
          </p:cNvPr>
          <p:cNvSpPr/>
          <p:nvPr/>
        </p:nvSpPr>
        <p:spPr>
          <a:xfrm>
            <a:off x="0" y="6626772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7" name="직사각형 16">
            <a:extLst>
              <a:ext uri="{FF2B5EF4-FFF2-40B4-BE49-F238E27FC236}">
                <a16:creationId xmlns:a16="http://schemas.microsoft.com/office/drawing/2014/main" id="{F857911C-1B61-1108-27A5-0D77D3057B58}"/>
              </a:ext>
            </a:extLst>
          </p:cNvPr>
          <p:cNvSpPr/>
          <p:nvPr/>
        </p:nvSpPr>
        <p:spPr>
          <a:xfrm>
            <a:off x="641131" y="794381"/>
            <a:ext cx="147145" cy="357352"/>
          </a:xfrm>
          <a:prstGeom prst="rect">
            <a:avLst/>
          </a:prstGeom>
          <a:solidFill>
            <a:srgbClr val="264A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B29FA1-62F6-0F5A-38FA-12D84B1A8303}"/>
              </a:ext>
            </a:extLst>
          </p:cNvPr>
          <p:cNvSpPr txBox="1"/>
          <p:nvPr/>
        </p:nvSpPr>
        <p:spPr>
          <a:xfrm>
            <a:off x="10224543" y="417249"/>
            <a:ext cx="16850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ko-KR" altLang="en-US" sz="1600" b="1" dirty="0" err="1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머신러닝</a:t>
            </a:r>
            <a:r>
              <a:rPr kumimoji="1" lang="ko-KR" altLang="en-US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최종발표</a:t>
            </a:r>
            <a:endParaRPr kumimoji="1" lang="ko-Kore-US" altLang="en-US" sz="1600" b="1" dirty="0">
              <a:solidFill>
                <a:srgbClr val="264A8E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670F58-2567-426C-3C58-D02C2C0E84FD}"/>
              </a:ext>
            </a:extLst>
          </p:cNvPr>
          <p:cNvSpPr txBox="1"/>
          <p:nvPr/>
        </p:nvSpPr>
        <p:spPr>
          <a:xfrm>
            <a:off x="881902" y="1361522"/>
            <a:ext cx="10152543" cy="5632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kumimoji="1" lang="en-US" altLang="ko-KR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Combined Dataset</a:t>
            </a:r>
            <a:r>
              <a:rPr kumimoji="1" lang="ko-KR" altLang="en-US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(10 classes)</a:t>
            </a:r>
            <a:r>
              <a:rPr kumimoji="1" lang="ko-KR" altLang="en-US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ko-KR" altLang="en-US" sz="1600" spc="-60" dirty="0">
                <a:solidFill>
                  <a:srgbClr val="00B05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→ </a:t>
            </a:r>
            <a:r>
              <a:rPr kumimoji="1" lang="en-US" altLang="ko-KR" sz="1600" spc="-60" dirty="0">
                <a:solidFill>
                  <a:srgbClr val="00B05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KNN</a:t>
            </a:r>
            <a:r>
              <a:rPr kumimoji="1" lang="ko-KR" altLang="en-US" sz="1600" spc="-60" dirty="0">
                <a:solidFill>
                  <a:srgbClr val="00B05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은 예측 시간이 길고</a:t>
            </a:r>
            <a:r>
              <a:rPr kumimoji="1" lang="en-US" altLang="ko-KR" sz="1600" spc="-60" dirty="0">
                <a:solidFill>
                  <a:srgbClr val="00B05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kumimoji="1" lang="ko-KR" altLang="en-US" sz="1600" spc="-60" dirty="0">
                <a:solidFill>
                  <a:srgbClr val="00B05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1600" spc="-60" dirty="0">
                <a:solidFill>
                  <a:srgbClr val="00B05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Random</a:t>
            </a:r>
            <a:r>
              <a:rPr kumimoji="1" lang="ko-KR" altLang="en-US" sz="1600" spc="-60" dirty="0">
                <a:solidFill>
                  <a:srgbClr val="00B05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은 성능이 낮으니 사용하지 말자</a:t>
            </a:r>
            <a:r>
              <a:rPr kumimoji="1" lang="en-US" altLang="ko-KR" sz="1600" spc="-60" dirty="0">
                <a:solidFill>
                  <a:srgbClr val="00B05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  <a:endParaRPr kumimoji="1" lang="en-US" altLang="ko-KR" spc="-6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47E0FB-D9EF-4692-4C6B-21720AE30931}"/>
              </a:ext>
            </a:extLst>
          </p:cNvPr>
          <p:cNvSpPr txBox="1"/>
          <p:nvPr/>
        </p:nvSpPr>
        <p:spPr>
          <a:xfrm>
            <a:off x="880556" y="742224"/>
            <a:ext cx="60973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3.</a:t>
            </a:r>
            <a:r>
              <a:rPr kumimoji="1" lang="ko-KR" altLang="en-US" sz="2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2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Select and Train Models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B1EC7C-8DD6-83BA-521E-15C9E7657187}"/>
              </a:ext>
            </a:extLst>
          </p:cNvPr>
          <p:cNvSpPr txBox="1"/>
          <p:nvPr/>
        </p:nvSpPr>
        <p:spPr>
          <a:xfrm>
            <a:off x="349799" y="2012917"/>
            <a:ext cx="6096000" cy="5632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kumimoji="1" lang="en-US" altLang="ko-KR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Training Time (sec)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F06C18-6863-E70E-795B-E0B44B51FAF6}"/>
              </a:ext>
            </a:extLst>
          </p:cNvPr>
          <p:cNvSpPr txBox="1"/>
          <p:nvPr/>
        </p:nvSpPr>
        <p:spPr>
          <a:xfrm>
            <a:off x="4146932" y="2041150"/>
            <a:ext cx="6096000" cy="5632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kumimoji="1" lang="en-US" altLang="ko-KR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Inference Time (Original, Team)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61A065E-DD03-8727-F815-83AD3A9CAC3C}"/>
              </a:ext>
            </a:extLst>
          </p:cNvPr>
          <p:cNvSpPr txBox="1"/>
          <p:nvPr/>
        </p:nvSpPr>
        <p:spPr>
          <a:xfrm>
            <a:off x="7957799" y="2043351"/>
            <a:ext cx="6096000" cy="5632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kumimoji="1" lang="en-US" altLang="ko-KR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Accuracy (Original, Team)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6D2A6D33-F032-9B90-CCDD-67A8FADFA3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7233" y="2648799"/>
            <a:ext cx="3561635" cy="2205916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1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F016BE83-9C3B-1B19-2C03-4FB8CFDD58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736" y="2641235"/>
            <a:ext cx="3561634" cy="2205915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1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59DD23C5-9610-44AF-54C2-CEDAF47BF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1637" y="2659420"/>
            <a:ext cx="3561634" cy="2198351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1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Frame 12">
            <a:extLst>
              <a:ext uri="{FF2B5EF4-FFF2-40B4-BE49-F238E27FC236}">
                <a16:creationId xmlns:a16="http://schemas.microsoft.com/office/drawing/2014/main" id="{F141EB74-F191-8E05-993B-0D4FA1E971D7}"/>
              </a:ext>
            </a:extLst>
          </p:cNvPr>
          <p:cNvSpPr/>
          <p:nvPr/>
        </p:nvSpPr>
        <p:spPr>
          <a:xfrm>
            <a:off x="4907611" y="2972890"/>
            <a:ext cx="2869926" cy="456110"/>
          </a:xfrm>
          <a:prstGeom prst="frame">
            <a:avLst>
              <a:gd name="adj1" fmla="val 7599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14" name="Frame 13">
            <a:extLst>
              <a:ext uri="{FF2B5EF4-FFF2-40B4-BE49-F238E27FC236}">
                <a16:creationId xmlns:a16="http://schemas.microsoft.com/office/drawing/2014/main" id="{7AB05287-3E20-DCED-DDFC-0BBE796970DE}"/>
              </a:ext>
            </a:extLst>
          </p:cNvPr>
          <p:cNvSpPr/>
          <p:nvPr/>
        </p:nvSpPr>
        <p:spPr>
          <a:xfrm>
            <a:off x="8575485" y="3754507"/>
            <a:ext cx="1410996" cy="406527"/>
          </a:xfrm>
          <a:prstGeom prst="frame">
            <a:avLst>
              <a:gd name="adj1" fmla="val 10676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84ED5EC-1125-AC77-C1D3-D0C18B7F7CAB}"/>
              </a:ext>
            </a:extLst>
          </p:cNvPr>
          <p:cNvSpPr txBox="1"/>
          <p:nvPr/>
        </p:nvSpPr>
        <p:spPr>
          <a:xfrm>
            <a:off x="4945271" y="5178806"/>
            <a:ext cx="3012528" cy="8791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8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→ 후보 </a:t>
            </a:r>
            <a:r>
              <a:rPr kumimoji="1" lang="en-US" altLang="ko-KR" sz="18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1</a:t>
            </a:r>
            <a:r>
              <a:rPr kumimoji="1" lang="ko-KR" altLang="en-US" sz="18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18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:</a:t>
            </a:r>
            <a:r>
              <a:rPr kumimoji="1" lang="ko-KR" altLang="en-US" sz="18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18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Extra-Tree</a:t>
            </a:r>
          </a:p>
          <a:p>
            <a:pPr>
              <a:lnSpc>
                <a:spcPct val="150000"/>
              </a:lnSpc>
            </a:pPr>
            <a:r>
              <a:rPr kumimoji="1" lang="ko-KR" altLang="en-US" sz="18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→ </a:t>
            </a:r>
            <a:r>
              <a:rPr kumimoji="1" lang="ko-KR" altLang="en-US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후보 </a:t>
            </a:r>
            <a:r>
              <a:rPr kumimoji="1" lang="en-US" altLang="ko-KR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2</a:t>
            </a:r>
            <a:r>
              <a:rPr kumimoji="1" lang="ko-KR" altLang="en-US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:</a:t>
            </a:r>
            <a:r>
              <a:rPr kumimoji="1" lang="ko-KR" altLang="en-US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MLP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5911172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1">
            <a:extLst>
              <a:ext uri="{FF2B5EF4-FFF2-40B4-BE49-F238E27FC236}">
                <a16:creationId xmlns:a16="http://schemas.microsoft.com/office/drawing/2014/main" id="{DECDE4C4-4479-5BE9-2C94-BEF56CBF52C5}"/>
              </a:ext>
            </a:extLst>
          </p:cNvPr>
          <p:cNvSpPr/>
          <p:nvPr/>
        </p:nvSpPr>
        <p:spPr>
          <a:xfrm>
            <a:off x="0" y="0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5" name="직사각형 7">
            <a:extLst>
              <a:ext uri="{FF2B5EF4-FFF2-40B4-BE49-F238E27FC236}">
                <a16:creationId xmlns:a16="http://schemas.microsoft.com/office/drawing/2014/main" id="{AD23F40C-635A-8694-E614-DB475FBC826C}"/>
              </a:ext>
            </a:extLst>
          </p:cNvPr>
          <p:cNvSpPr/>
          <p:nvPr/>
        </p:nvSpPr>
        <p:spPr>
          <a:xfrm>
            <a:off x="0" y="6626772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7" name="직사각형 16">
            <a:extLst>
              <a:ext uri="{FF2B5EF4-FFF2-40B4-BE49-F238E27FC236}">
                <a16:creationId xmlns:a16="http://schemas.microsoft.com/office/drawing/2014/main" id="{F857911C-1B61-1108-27A5-0D77D3057B58}"/>
              </a:ext>
            </a:extLst>
          </p:cNvPr>
          <p:cNvSpPr/>
          <p:nvPr/>
        </p:nvSpPr>
        <p:spPr>
          <a:xfrm>
            <a:off x="641131" y="794381"/>
            <a:ext cx="147145" cy="357352"/>
          </a:xfrm>
          <a:prstGeom prst="rect">
            <a:avLst/>
          </a:prstGeom>
          <a:solidFill>
            <a:srgbClr val="264A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B29FA1-62F6-0F5A-38FA-12D84B1A8303}"/>
              </a:ext>
            </a:extLst>
          </p:cNvPr>
          <p:cNvSpPr txBox="1"/>
          <p:nvPr/>
        </p:nvSpPr>
        <p:spPr>
          <a:xfrm>
            <a:off x="10224543" y="417249"/>
            <a:ext cx="16850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ko-KR" altLang="en-US" sz="1600" b="1" dirty="0" err="1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머신러닝</a:t>
            </a:r>
            <a:r>
              <a:rPr kumimoji="1" lang="ko-KR" altLang="en-US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최종발표</a:t>
            </a:r>
            <a:endParaRPr kumimoji="1" lang="ko-Kore-US" altLang="en-US" sz="1600" b="1" dirty="0">
              <a:solidFill>
                <a:srgbClr val="264A8E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F531C6-A96B-3369-D397-4A2BBE017877}"/>
              </a:ext>
            </a:extLst>
          </p:cNvPr>
          <p:cNvSpPr txBox="1"/>
          <p:nvPr/>
        </p:nvSpPr>
        <p:spPr>
          <a:xfrm>
            <a:off x="788276" y="1029103"/>
            <a:ext cx="7431050" cy="5632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18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15 classes </a:t>
            </a:r>
            <a:r>
              <a:rPr kumimoji="1" lang="ko-KR" altLang="en-US" sz="18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분류기 </a:t>
            </a:r>
            <a:r>
              <a:rPr kumimoji="1" lang="en-US" altLang="ko-KR" sz="18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:</a:t>
            </a:r>
            <a:r>
              <a:rPr kumimoji="1" lang="ko-KR" altLang="en-US" sz="18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1800" b="1" spc="-6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GridSearch</a:t>
            </a:r>
            <a:r>
              <a:rPr kumimoji="1" lang="ko-KR" altLang="en-US" sz="18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로 최적의 파라미터 찾기</a:t>
            </a:r>
            <a:endParaRPr kumimoji="1" lang="en-US" altLang="ko-KR" sz="1800" spc="-6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421FEDA-3DAF-F0DB-145A-8062396AC0C1}"/>
              </a:ext>
            </a:extLst>
          </p:cNvPr>
          <p:cNvSpPr txBox="1"/>
          <p:nvPr/>
        </p:nvSpPr>
        <p:spPr>
          <a:xfrm>
            <a:off x="641131" y="1879213"/>
            <a:ext cx="6097712" cy="40195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(1) Extra-Tree</a:t>
            </a:r>
          </a:p>
          <a:p>
            <a:pPr marL="800100" marR="0" lvl="1" indent="-3429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ko-KR" sz="1600" b="1" spc="-60" dirty="0" err="1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n_estimators</a:t>
            </a:r>
            <a:r>
              <a:rPr kumimoji="1" lang="en-US" altLang="ko-KR" sz="1600" spc="-6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: [100, 200, </a:t>
            </a:r>
            <a:r>
              <a:rPr kumimoji="1" lang="en-US" altLang="ko-KR" sz="1600" b="1" u="sng" spc="-6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300</a:t>
            </a:r>
            <a:r>
              <a:rPr kumimoji="1" lang="en-US" altLang="ko-KR" sz="1600" spc="-6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]</a:t>
            </a:r>
          </a:p>
          <a:p>
            <a:pPr marL="800100" marR="0" lvl="1" indent="-3429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ko-KR" sz="1600" b="1" spc="-60" dirty="0" err="1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max_depth</a:t>
            </a:r>
            <a:r>
              <a:rPr kumimoji="1" lang="en-US" altLang="ko-KR" sz="1600" b="1" spc="-6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1600" spc="-6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: [10, </a:t>
            </a:r>
            <a:r>
              <a:rPr kumimoji="1" lang="en-US" altLang="ko-KR" sz="1600" b="1" u="sng" spc="-6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20</a:t>
            </a:r>
            <a:r>
              <a:rPr kumimoji="1" lang="en-US" altLang="ko-KR" sz="1600" spc="-6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]</a:t>
            </a:r>
          </a:p>
          <a:p>
            <a:pPr marL="800100" marR="0" lvl="1" indent="-3429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1" lang="en-US" altLang="ko-KR" sz="1600" spc="-60" dirty="0">
              <a:solidFill>
                <a:prstClr val="black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800100" marR="0" lvl="1" indent="-3429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ko-KR" sz="1600" spc="-6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Search (Training) Time : 415(sec)</a:t>
            </a:r>
          </a:p>
          <a:p>
            <a:pPr marL="800100" marR="0" lvl="1" indent="-3429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ko-KR" sz="1600" spc="-6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Validation Dataset -</a:t>
            </a:r>
            <a:r>
              <a:rPr kumimoji="1" lang="ko-KR" altLang="en-US" sz="1600" spc="-6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1600" spc="-6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Accuracy : 0.9282</a:t>
            </a:r>
          </a:p>
          <a:p>
            <a:pPr marL="800100" marR="0" lvl="1" indent="-3429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ko-KR" sz="1600" spc="-6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Validation Dataset -</a:t>
            </a:r>
            <a:r>
              <a:rPr kumimoji="1" lang="ko-KR" altLang="en-US" sz="1600" spc="-6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1600" spc="-6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Inference Time : 0.87(sec)</a:t>
            </a:r>
          </a:p>
          <a:p>
            <a:pPr marL="800100" marR="0" lvl="1" indent="-3429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1" lang="en-US" altLang="ko-KR" sz="1600" spc="-60" dirty="0">
              <a:solidFill>
                <a:prstClr val="black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CB67342-4DC7-A193-57B3-62A0BDBBA3D4}"/>
              </a:ext>
            </a:extLst>
          </p:cNvPr>
          <p:cNvSpPr txBox="1"/>
          <p:nvPr/>
        </p:nvSpPr>
        <p:spPr>
          <a:xfrm>
            <a:off x="6094288" y="1879213"/>
            <a:ext cx="6097712" cy="35271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(2) MLP</a:t>
            </a:r>
          </a:p>
          <a:p>
            <a:pPr marL="800100" marR="0" lvl="1" indent="-3429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ko-KR" sz="1600" spc="-60" dirty="0" err="1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max_iter</a:t>
            </a:r>
            <a:r>
              <a:rPr kumimoji="1" lang="en-US" altLang="ko-KR" sz="1600" spc="-6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: [500, 1000, </a:t>
            </a:r>
            <a:r>
              <a:rPr kumimoji="1" lang="en-US" altLang="ko-KR" sz="1600" b="1" u="sng" spc="-6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2000</a:t>
            </a:r>
            <a:r>
              <a:rPr kumimoji="1" lang="en-US" altLang="ko-KR" sz="1600" spc="-6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]</a:t>
            </a:r>
          </a:p>
          <a:p>
            <a:pPr marL="800100" marR="0" lvl="1" indent="-3429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ko-KR" sz="1600" spc="-6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alpha : [0.0001, 0.001, </a:t>
            </a:r>
            <a:r>
              <a:rPr kumimoji="1" lang="en-US" altLang="ko-KR" sz="1600" b="1" u="sng" spc="-6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0.01</a:t>
            </a:r>
            <a:r>
              <a:rPr kumimoji="1" lang="en-US" altLang="ko-KR" sz="1600" spc="-6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, 0.1]</a:t>
            </a:r>
          </a:p>
          <a:p>
            <a:pPr marL="800100" marR="0" lvl="1" indent="-3429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1" lang="en-US" altLang="ko-KR" sz="1600" spc="-60" dirty="0">
              <a:solidFill>
                <a:prstClr val="black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800100" marR="0" lvl="1" indent="-3429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ko-KR" sz="1600" spc="-6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Search (Training) Time : 8017(sec)</a:t>
            </a:r>
          </a:p>
          <a:p>
            <a:pPr marL="800100" marR="0" lvl="1" indent="-3429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ko-KR" sz="1600" b="1" spc="-60" dirty="0">
                <a:solidFill>
                  <a:prstClr val="black"/>
                </a:solidFill>
                <a:highlight>
                  <a:srgbClr val="FFFF00"/>
                </a:highlight>
                <a:latin typeface="NanumGothic" panose="020D0604000000000000" pitchFamily="34" charset="-127"/>
                <a:ea typeface="NanumGothic" panose="020D0604000000000000" pitchFamily="34" charset="-127"/>
              </a:rPr>
              <a:t>Validation Dataset -</a:t>
            </a:r>
            <a:r>
              <a:rPr kumimoji="1" lang="ko-KR" altLang="en-US" sz="1600" b="1" spc="-60" dirty="0">
                <a:solidFill>
                  <a:prstClr val="black"/>
                </a:solidFill>
                <a:highlight>
                  <a:srgbClr val="FFFF00"/>
                </a:highlight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1600" b="1" spc="-60" dirty="0">
                <a:solidFill>
                  <a:prstClr val="black"/>
                </a:solidFill>
                <a:highlight>
                  <a:srgbClr val="FFFF00"/>
                </a:highlight>
                <a:latin typeface="NanumGothic" panose="020D0604000000000000" pitchFamily="34" charset="-127"/>
                <a:ea typeface="NanumGothic" panose="020D0604000000000000" pitchFamily="34" charset="-127"/>
              </a:rPr>
              <a:t>Accuracy </a:t>
            </a:r>
            <a:r>
              <a:rPr kumimoji="1" lang="en-US" altLang="ko-KR" sz="1600" spc="-60" dirty="0">
                <a:solidFill>
                  <a:prstClr val="black"/>
                </a:solidFill>
                <a:highlight>
                  <a:srgbClr val="FFFF00"/>
                </a:highlight>
                <a:latin typeface="NanumGothic" panose="020D0604000000000000" pitchFamily="34" charset="-127"/>
                <a:ea typeface="NanumGothic" panose="020D0604000000000000" pitchFamily="34" charset="-127"/>
              </a:rPr>
              <a:t>: 0.9387</a:t>
            </a:r>
          </a:p>
          <a:p>
            <a:pPr marL="800100" marR="0" lvl="1" indent="-3429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ko-KR" sz="1600" b="1" spc="-60" dirty="0">
                <a:solidFill>
                  <a:prstClr val="black"/>
                </a:solidFill>
                <a:highlight>
                  <a:srgbClr val="FFFF00"/>
                </a:highlight>
                <a:latin typeface="NanumGothic" panose="020D0604000000000000" pitchFamily="34" charset="-127"/>
                <a:ea typeface="NanumGothic" panose="020D0604000000000000" pitchFamily="34" charset="-127"/>
              </a:rPr>
              <a:t>Validation Dataset -</a:t>
            </a:r>
            <a:r>
              <a:rPr kumimoji="1" lang="ko-KR" altLang="en-US" sz="1600" b="1" spc="-60" dirty="0">
                <a:solidFill>
                  <a:prstClr val="black"/>
                </a:solidFill>
                <a:highlight>
                  <a:srgbClr val="FFFF00"/>
                </a:highlight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1600" b="1" spc="-60" dirty="0">
                <a:solidFill>
                  <a:prstClr val="black"/>
                </a:solidFill>
                <a:highlight>
                  <a:srgbClr val="FFFF00"/>
                </a:highlight>
                <a:latin typeface="NanumGothic" panose="020D0604000000000000" pitchFamily="34" charset="-127"/>
                <a:ea typeface="NanumGothic" panose="020D0604000000000000" pitchFamily="34" charset="-127"/>
              </a:rPr>
              <a:t>Inference Time </a:t>
            </a:r>
            <a:r>
              <a:rPr kumimoji="1" lang="en-US" altLang="ko-KR" sz="1600" spc="-60" dirty="0">
                <a:solidFill>
                  <a:prstClr val="black"/>
                </a:solidFill>
                <a:highlight>
                  <a:srgbClr val="FFFF00"/>
                </a:highlight>
                <a:latin typeface="NanumGothic" panose="020D0604000000000000" pitchFamily="34" charset="-127"/>
                <a:ea typeface="NanumGothic" panose="020D0604000000000000" pitchFamily="34" charset="-127"/>
              </a:rPr>
              <a:t>: 0.47(sec)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4AF9913-829D-9F27-4ACD-E1FFF89D0B44}"/>
              </a:ext>
            </a:extLst>
          </p:cNvPr>
          <p:cNvSpPr txBox="1"/>
          <p:nvPr/>
        </p:nvSpPr>
        <p:spPr>
          <a:xfrm>
            <a:off x="880556" y="742224"/>
            <a:ext cx="60973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4.</a:t>
            </a:r>
            <a:r>
              <a:rPr kumimoji="1" lang="ko-KR" altLang="en-US" sz="2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2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Fine-Tune the Model</a:t>
            </a:r>
          </a:p>
        </p:txBody>
      </p:sp>
    </p:spTree>
    <p:extLst>
      <p:ext uri="{BB962C8B-B14F-4D97-AF65-F5344CB8AC3E}">
        <p14:creationId xmlns:p14="http://schemas.microsoft.com/office/powerpoint/2010/main" val="25845331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1">
            <a:extLst>
              <a:ext uri="{FF2B5EF4-FFF2-40B4-BE49-F238E27FC236}">
                <a16:creationId xmlns:a16="http://schemas.microsoft.com/office/drawing/2014/main" id="{DECDE4C4-4479-5BE9-2C94-BEF56CBF52C5}"/>
              </a:ext>
            </a:extLst>
          </p:cNvPr>
          <p:cNvSpPr/>
          <p:nvPr/>
        </p:nvSpPr>
        <p:spPr>
          <a:xfrm>
            <a:off x="0" y="0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5" name="직사각형 7">
            <a:extLst>
              <a:ext uri="{FF2B5EF4-FFF2-40B4-BE49-F238E27FC236}">
                <a16:creationId xmlns:a16="http://schemas.microsoft.com/office/drawing/2014/main" id="{AD23F40C-635A-8694-E614-DB475FBC826C}"/>
              </a:ext>
            </a:extLst>
          </p:cNvPr>
          <p:cNvSpPr/>
          <p:nvPr/>
        </p:nvSpPr>
        <p:spPr>
          <a:xfrm>
            <a:off x="0" y="6626772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7" name="직사각형 16">
            <a:extLst>
              <a:ext uri="{FF2B5EF4-FFF2-40B4-BE49-F238E27FC236}">
                <a16:creationId xmlns:a16="http://schemas.microsoft.com/office/drawing/2014/main" id="{F857911C-1B61-1108-27A5-0D77D3057B58}"/>
              </a:ext>
            </a:extLst>
          </p:cNvPr>
          <p:cNvSpPr/>
          <p:nvPr/>
        </p:nvSpPr>
        <p:spPr>
          <a:xfrm>
            <a:off x="641131" y="794381"/>
            <a:ext cx="147145" cy="357352"/>
          </a:xfrm>
          <a:prstGeom prst="rect">
            <a:avLst/>
          </a:prstGeom>
          <a:solidFill>
            <a:srgbClr val="264A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B29FA1-62F6-0F5A-38FA-12D84B1A8303}"/>
              </a:ext>
            </a:extLst>
          </p:cNvPr>
          <p:cNvSpPr txBox="1"/>
          <p:nvPr/>
        </p:nvSpPr>
        <p:spPr>
          <a:xfrm>
            <a:off x="10224543" y="417249"/>
            <a:ext cx="16850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ko-KR" altLang="en-US" sz="1600" b="1" dirty="0" err="1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머신러닝</a:t>
            </a:r>
            <a:r>
              <a:rPr kumimoji="1" lang="ko-KR" altLang="en-US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최종발표</a:t>
            </a:r>
            <a:endParaRPr kumimoji="1" lang="ko-Kore-US" altLang="en-US" sz="1600" b="1" dirty="0">
              <a:solidFill>
                <a:srgbClr val="264A8E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F531C6-A96B-3369-D397-4A2BBE017877}"/>
              </a:ext>
            </a:extLst>
          </p:cNvPr>
          <p:cNvSpPr txBox="1"/>
          <p:nvPr/>
        </p:nvSpPr>
        <p:spPr>
          <a:xfrm>
            <a:off x="788276" y="1029103"/>
            <a:ext cx="7431050" cy="5632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18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15 classes </a:t>
            </a:r>
            <a:r>
              <a:rPr kumimoji="1" lang="ko-KR" altLang="en-US" sz="18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분류기 </a:t>
            </a:r>
            <a:r>
              <a:rPr kumimoji="1" lang="en-US" altLang="ko-KR" sz="18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:</a:t>
            </a:r>
            <a:r>
              <a:rPr kumimoji="1" lang="ko-KR" altLang="en-US" sz="18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18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Learning Curve</a:t>
            </a:r>
            <a:endParaRPr kumimoji="1" lang="en-US" altLang="ko-KR" sz="1800" spc="-6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421FEDA-3DAF-F0DB-145A-8062396AC0C1}"/>
              </a:ext>
            </a:extLst>
          </p:cNvPr>
          <p:cNvSpPr txBox="1"/>
          <p:nvPr/>
        </p:nvSpPr>
        <p:spPr>
          <a:xfrm>
            <a:off x="641131" y="1879213"/>
            <a:ext cx="6097712" cy="10649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(1) Extra-Tree</a:t>
            </a:r>
          </a:p>
          <a:p>
            <a:pPr marL="800100" marR="0" lvl="1" indent="-3429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1" lang="en-US" altLang="ko-KR" sz="1600" spc="-60" dirty="0">
              <a:solidFill>
                <a:prstClr val="black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CB67342-4DC7-A193-57B3-62A0BDBBA3D4}"/>
              </a:ext>
            </a:extLst>
          </p:cNvPr>
          <p:cNvSpPr txBox="1"/>
          <p:nvPr/>
        </p:nvSpPr>
        <p:spPr>
          <a:xfrm>
            <a:off x="6094288" y="1879213"/>
            <a:ext cx="6097712" cy="10649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(2) MLP</a:t>
            </a:r>
          </a:p>
          <a:p>
            <a:pPr marL="800100" marR="0" lvl="1" indent="-3429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1" lang="en-US" altLang="ko-KR" sz="1600" spc="-60" dirty="0">
              <a:solidFill>
                <a:prstClr val="black"/>
              </a:solidFill>
              <a:highlight>
                <a:srgbClr val="FFFF00"/>
              </a:highlight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4AF9913-829D-9F27-4ACD-E1FFF89D0B44}"/>
              </a:ext>
            </a:extLst>
          </p:cNvPr>
          <p:cNvSpPr txBox="1"/>
          <p:nvPr/>
        </p:nvSpPr>
        <p:spPr>
          <a:xfrm>
            <a:off x="880556" y="742224"/>
            <a:ext cx="60973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4.</a:t>
            </a:r>
            <a:r>
              <a:rPr kumimoji="1" lang="ko-KR" altLang="en-US" sz="2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2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Fine-Tune the Model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E01E9C6-13E3-3AF0-1603-8403825119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807" y="2567292"/>
            <a:ext cx="4189675" cy="334282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10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D46FC95-537F-CA97-52AB-D1198C516A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9964" y="2557610"/>
            <a:ext cx="4189675" cy="334282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10000"/>
              </a:prstClr>
            </a:outerShdw>
          </a:effectLst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DA261542-D4CB-C2D1-D156-8810F77D7731}"/>
              </a:ext>
            </a:extLst>
          </p:cNvPr>
          <p:cNvSpPr/>
          <p:nvPr/>
        </p:nvSpPr>
        <p:spPr>
          <a:xfrm>
            <a:off x="7449852" y="2985216"/>
            <a:ext cx="1087973" cy="778298"/>
          </a:xfrm>
          <a:prstGeom prst="ellipse">
            <a:avLst/>
          </a:prstGeom>
          <a:noFill/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9070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1">
            <a:extLst>
              <a:ext uri="{FF2B5EF4-FFF2-40B4-BE49-F238E27FC236}">
                <a16:creationId xmlns:a16="http://schemas.microsoft.com/office/drawing/2014/main" id="{DECDE4C4-4479-5BE9-2C94-BEF56CBF52C5}"/>
              </a:ext>
            </a:extLst>
          </p:cNvPr>
          <p:cNvSpPr/>
          <p:nvPr/>
        </p:nvSpPr>
        <p:spPr>
          <a:xfrm>
            <a:off x="0" y="0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5" name="직사각형 7">
            <a:extLst>
              <a:ext uri="{FF2B5EF4-FFF2-40B4-BE49-F238E27FC236}">
                <a16:creationId xmlns:a16="http://schemas.microsoft.com/office/drawing/2014/main" id="{AD23F40C-635A-8694-E614-DB475FBC826C}"/>
              </a:ext>
            </a:extLst>
          </p:cNvPr>
          <p:cNvSpPr/>
          <p:nvPr/>
        </p:nvSpPr>
        <p:spPr>
          <a:xfrm>
            <a:off x="0" y="6626772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7" name="직사각형 16">
            <a:extLst>
              <a:ext uri="{FF2B5EF4-FFF2-40B4-BE49-F238E27FC236}">
                <a16:creationId xmlns:a16="http://schemas.microsoft.com/office/drawing/2014/main" id="{F857911C-1B61-1108-27A5-0D77D3057B58}"/>
              </a:ext>
            </a:extLst>
          </p:cNvPr>
          <p:cNvSpPr/>
          <p:nvPr/>
        </p:nvSpPr>
        <p:spPr>
          <a:xfrm>
            <a:off x="641131" y="794381"/>
            <a:ext cx="147145" cy="357352"/>
          </a:xfrm>
          <a:prstGeom prst="rect">
            <a:avLst/>
          </a:prstGeom>
          <a:solidFill>
            <a:srgbClr val="264A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B29FA1-62F6-0F5A-38FA-12D84B1A8303}"/>
              </a:ext>
            </a:extLst>
          </p:cNvPr>
          <p:cNvSpPr txBox="1"/>
          <p:nvPr/>
        </p:nvSpPr>
        <p:spPr>
          <a:xfrm>
            <a:off x="10224543" y="417249"/>
            <a:ext cx="16850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ko-KR" altLang="en-US" sz="1600" b="1" dirty="0" err="1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머신러닝</a:t>
            </a:r>
            <a:r>
              <a:rPr kumimoji="1" lang="ko-KR" altLang="en-US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최종발표</a:t>
            </a:r>
            <a:endParaRPr kumimoji="1" lang="ko-Kore-US" altLang="en-US" sz="1600" b="1" dirty="0">
              <a:solidFill>
                <a:srgbClr val="264A8E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F531C6-A96B-3369-D397-4A2BBE017877}"/>
              </a:ext>
            </a:extLst>
          </p:cNvPr>
          <p:cNvSpPr txBox="1"/>
          <p:nvPr/>
        </p:nvSpPr>
        <p:spPr>
          <a:xfrm>
            <a:off x="788276" y="1029103"/>
            <a:ext cx="7431050" cy="5632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18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15 classes </a:t>
            </a:r>
            <a:r>
              <a:rPr kumimoji="1" lang="ko-KR" altLang="en-US" sz="18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분류기 </a:t>
            </a:r>
            <a:r>
              <a:rPr kumimoji="1" lang="en-US" altLang="ko-KR" sz="18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:</a:t>
            </a:r>
            <a:r>
              <a:rPr kumimoji="1" lang="ko-KR" altLang="en-US" sz="18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18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Confusion Matrix</a:t>
            </a:r>
            <a:r>
              <a:rPr kumimoji="1" lang="ko-KR" altLang="en-US" sz="18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18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kumimoji="1" lang="en-US" altLang="ko-KR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Validation</a:t>
            </a:r>
            <a:r>
              <a:rPr kumimoji="1" lang="ko-KR" altLang="en-US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Dataset</a:t>
            </a:r>
            <a:r>
              <a:rPr kumimoji="1" lang="ko-KR" altLang="en-US" spc="-6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으로</a:t>
            </a:r>
            <a:r>
              <a:rPr kumimoji="1" lang="ko-KR" altLang="en-US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진행</a:t>
            </a:r>
            <a:r>
              <a:rPr kumimoji="1" lang="en-US" altLang="ko-KR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  <a:endParaRPr kumimoji="1" lang="en-US" altLang="ko-KR" sz="1800" spc="-6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421FEDA-3DAF-F0DB-145A-8062396AC0C1}"/>
              </a:ext>
            </a:extLst>
          </p:cNvPr>
          <p:cNvSpPr txBox="1"/>
          <p:nvPr/>
        </p:nvSpPr>
        <p:spPr>
          <a:xfrm>
            <a:off x="641131" y="1879213"/>
            <a:ext cx="6097712" cy="10649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(1) Extra-Tree</a:t>
            </a:r>
          </a:p>
          <a:p>
            <a:pPr marL="800100" marR="0" lvl="1" indent="-3429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1" lang="en-US" altLang="ko-KR" sz="1600" spc="-60" dirty="0">
              <a:solidFill>
                <a:prstClr val="black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CB67342-4DC7-A193-57B3-62A0BDBBA3D4}"/>
              </a:ext>
            </a:extLst>
          </p:cNvPr>
          <p:cNvSpPr txBox="1"/>
          <p:nvPr/>
        </p:nvSpPr>
        <p:spPr>
          <a:xfrm>
            <a:off x="6094288" y="1879213"/>
            <a:ext cx="6097712" cy="10649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(2) MLP</a:t>
            </a:r>
          </a:p>
          <a:p>
            <a:pPr marL="800100" marR="0" lvl="1" indent="-3429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1" lang="en-US" altLang="ko-KR" sz="1600" spc="-60" dirty="0">
              <a:solidFill>
                <a:prstClr val="black"/>
              </a:solidFill>
              <a:highlight>
                <a:srgbClr val="FFFF00"/>
              </a:highlight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4AF9913-829D-9F27-4ACD-E1FFF89D0B44}"/>
              </a:ext>
            </a:extLst>
          </p:cNvPr>
          <p:cNvSpPr txBox="1"/>
          <p:nvPr/>
        </p:nvSpPr>
        <p:spPr>
          <a:xfrm>
            <a:off x="880556" y="742224"/>
            <a:ext cx="60973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4.</a:t>
            </a:r>
            <a:r>
              <a:rPr kumimoji="1" lang="ko-KR" altLang="en-US" sz="2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2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Fine-Tune the Model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FE71D24-7D23-7A93-2418-CE51C844E8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795"/>
          <a:stretch/>
        </p:blipFill>
        <p:spPr>
          <a:xfrm>
            <a:off x="880556" y="2530094"/>
            <a:ext cx="3614155" cy="36576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10000"/>
              </a:prst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E67C00B-7C5B-D7F7-72AE-0C42B6C682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795"/>
          <a:stretch/>
        </p:blipFill>
        <p:spPr>
          <a:xfrm>
            <a:off x="6298058" y="2530094"/>
            <a:ext cx="3614155" cy="36576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10000"/>
              </a:prst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B4D93AF-8036-83A8-6B24-392016973A5A}"/>
              </a:ext>
            </a:extLst>
          </p:cNvPr>
          <p:cNvSpPr txBox="1"/>
          <p:nvPr/>
        </p:nvSpPr>
        <p:spPr>
          <a:xfrm>
            <a:off x="10115983" y="3297455"/>
            <a:ext cx="2034284" cy="11610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6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→ 최종 </a:t>
            </a:r>
            <a:r>
              <a:rPr kumimoji="1" lang="en-US" altLang="ko-KR" sz="16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:</a:t>
            </a:r>
            <a:r>
              <a:rPr kumimoji="1" lang="ko-KR" altLang="en-US" sz="16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16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MLP</a:t>
            </a:r>
            <a:r>
              <a:rPr kumimoji="1" lang="ko-KR" altLang="en-US" sz="16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가</a:t>
            </a:r>
            <a:endParaRPr kumimoji="1" lang="en-US" altLang="ko-KR" sz="1600" spc="-6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6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가장 좋은 성능을 보인다</a:t>
            </a:r>
            <a:r>
              <a:rPr kumimoji="1" lang="en-US" altLang="ko-KR" sz="16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  <a:endParaRPr lang="en-US" sz="1600" b="1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2B66ADD-47F4-C0D4-2CC0-98719EC471AC}"/>
              </a:ext>
            </a:extLst>
          </p:cNvPr>
          <p:cNvSpPr/>
          <p:nvPr/>
        </p:nvSpPr>
        <p:spPr>
          <a:xfrm>
            <a:off x="1932648" y="3391290"/>
            <a:ext cx="179373" cy="180407"/>
          </a:xfrm>
          <a:prstGeom prst="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CBD42DC-E54F-DEE1-76E3-1F92A64B8868}"/>
              </a:ext>
            </a:extLst>
          </p:cNvPr>
          <p:cNvSpPr/>
          <p:nvPr/>
        </p:nvSpPr>
        <p:spPr>
          <a:xfrm>
            <a:off x="1591433" y="3733473"/>
            <a:ext cx="179373" cy="180407"/>
          </a:xfrm>
          <a:prstGeom prst="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4915ED1-1638-EF67-C262-64A63EE1A490}"/>
              </a:ext>
            </a:extLst>
          </p:cNvPr>
          <p:cNvSpPr/>
          <p:nvPr/>
        </p:nvSpPr>
        <p:spPr>
          <a:xfrm>
            <a:off x="7412888" y="3391290"/>
            <a:ext cx="179373" cy="180407"/>
          </a:xfrm>
          <a:prstGeom prst="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A200119-64E1-7FC5-D91A-9864ABE7C737}"/>
              </a:ext>
            </a:extLst>
          </p:cNvPr>
          <p:cNvSpPr/>
          <p:nvPr/>
        </p:nvSpPr>
        <p:spPr>
          <a:xfrm>
            <a:off x="7071673" y="3733473"/>
            <a:ext cx="179373" cy="180407"/>
          </a:xfrm>
          <a:prstGeom prst="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7BF4F6B9-9014-1020-DEBE-D47F0B52ED78}"/>
              </a:ext>
            </a:extLst>
          </p:cNvPr>
          <p:cNvSpPr/>
          <p:nvPr/>
        </p:nvSpPr>
        <p:spPr>
          <a:xfrm>
            <a:off x="1273146" y="4236322"/>
            <a:ext cx="179373" cy="180407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2E5A60E-A556-1298-C6A5-ECDA095E0ECA}"/>
              </a:ext>
            </a:extLst>
          </p:cNvPr>
          <p:cNvSpPr/>
          <p:nvPr/>
        </p:nvSpPr>
        <p:spPr>
          <a:xfrm>
            <a:off x="2930217" y="5070324"/>
            <a:ext cx="179373" cy="180407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7623258D-6BA3-DB78-3AD3-A062D3AED9D9}"/>
              </a:ext>
            </a:extLst>
          </p:cNvPr>
          <p:cNvSpPr/>
          <p:nvPr/>
        </p:nvSpPr>
        <p:spPr>
          <a:xfrm>
            <a:off x="1433273" y="5079699"/>
            <a:ext cx="179373" cy="18040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195C863A-C014-B260-4708-C824AB33DBDC}"/>
              </a:ext>
            </a:extLst>
          </p:cNvPr>
          <p:cNvSpPr/>
          <p:nvPr/>
        </p:nvSpPr>
        <p:spPr>
          <a:xfrm>
            <a:off x="6738843" y="4245697"/>
            <a:ext cx="179373" cy="180407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82DACE6D-F996-EF0A-527B-52928126C555}"/>
              </a:ext>
            </a:extLst>
          </p:cNvPr>
          <p:cNvSpPr/>
          <p:nvPr/>
        </p:nvSpPr>
        <p:spPr>
          <a:xfrm>
            <a:off x="8395914" y="5079699"/>
            <a:ext cx="179373" cy="180407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AD36AD9-41EE-6761-A289-EDBB95147196}"/>
              </a:ext>
            </a:extLst>
          </p:cNvPr>
          <p:cNvSpPr/>
          <p:nvPr/>
        </p:nvSpPr>
        <p:spPr>
          <a:xfrm>
            <a:off x="6898970" y="5089074"/>
            <a:ext cx="179373" cy="18040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8247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1">
            <a:extLst>
              <a:ext uri="{FF2B5EF4-FFF2-40B4-BE49-F238E27FC236}">
                <a16:creationId xmlns:a16="http://schemas.microsoft.com/office/drawing/2014/main" id="{DECDE4C4-4479-5BE9-2C94-BEF56CBF52C5}"/>
              </a:ext>
            </a:extLst>
          </p:cNvPr>
          <p:cNvSpPr/>
          <p:nvPr/>
        </p:nvSpPr>
        <p:spPr>
          <a:xfrm>
            <a:off x="0" y="0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5" name="직사각형 7">
            <a:extLst>
              <a:ext uri="{FF2B5EF4-FFF2-40B4-BE49-F238E27FC236}">
                <a16:creationId xmlns:a16="http://schemas.microsoft.com/office/drawing/2014/main" id="{AD23F40C-635A-8694-E614-DB475FBC826C}"/>
              </a:ext>
            </a:extLst>
          </p:cNvPr>
          <p:cNvSpPr/>
          <p:nvPr/>
        </p:nvSpPr>
        <p:spPr>
          <a:xfrm>
            <a:off x="0" y="6626772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7" name="직사각형 16">
            <a:extLst>
              <a:ext uri="{FF2B5EF4-FFF2-40B4-BE49-F238E27FC236}">
                <a16:creationId xmlns:a16="http://schemas.microsoft.com/office/drawing/2014/main" id="{F857911C-1B61-1108-27A5-0D77D3057B58}"/>
              </a:ext>
            </a:extLst>
          </p:cNvPr>
          <p:cNvSpPr/>
          <p:nvPr/>
        </p:nvSpPr>
        <p:spPr>
          <a:xfrm>
            <a:off x="641131" y="794381"/>
            <a:ext cx="147145" cy="357352"/>
          </a:xfrm>
          <a:prstGeom prst="rect">
            <a:avLst/>
          </a:prstGeom>
          <a:solidFill>
            <a:srgbClr val="264A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B29FA1-62F6-0F5A-38FA-12D84B1A8303}"/>
              </a:ext>
            </a:extLst>
          </p:cNvPr>
          <p:cNvSpPr txBox="1"/>
          <p:nvPr/>
        </p:nvSpPr>
        <p:spPr>
          <a:xfrm>
            <a:off x="10224543" y="417249"/>
            <a:ext cx="16850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ko-KR" altLang="en-US" sz="1600" b="1" dirty="0" err="1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머신러닝</a:t>
            </a:r>
            <a:r>
              <a:rPr kumimoji="1" lang="ko-KR" altLang="en-US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최종발표</a:t>
            </a:r>
            <a:endParaRPr kumimoji="1" lang="ko-Kore-US" altLang="en-US" sz="1600" b="1" dirty="0">
              <a:solidFill>
                <a:srgbClr val="264A8E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F531C6-A96B-3369-D397-4A2BBE017877}"/>
              </a:ext>
            </a:extLst>
          </p:cNvPr>
          <p:cNvSpPr txBox="1"/>
          <p:nvPr/>
        </p:nvSpPr>
        <p:spPr>
          <a:xfrm>
            <a:off x="788276" y="1029103"/>
            <a:ext cx="7431050" cy="5632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18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15 classes </a:t>
            </a:r>
            <a:r>
              <a:rPr kumimoji="1" lang="ko-KR" altLang="en-US" sz="18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분류기 </a:t>
            </a:r>
            <a:r>
              <a:rPr kumimoji="1" lang="en-US" altLang="ko-KR" sz="18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:</a:t>
            </a:r>
            <a:r>
              <a:rPr kumimoji="1" lang="ko-KR" altLang="en-US" sz="18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18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Voting Classifier</a:t>
            </a:r>
            <a:endParaRPr kumimoji="1" lang="en-US" altLang="ko-KR" sz="1800" spc="-6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4AF9913-829D-9F27-4ACD-E1FFF89D0B44}"/>
              </a:ext>
            </a:extLst>
          </p:cNvPr>
          <p:cNvSpPr txBox="1"/>
          <p:nvPr/>
        </p:nvSpPr>
        <p:spPr>
          <a:xfrm>
            <a:off x="880556" y="742224"/>
            <a:ext cx="60973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4.</a:t>
            </a:r>
            <a:r>
              <a:rPr kumimoji="1" lang="ko-KR" altLang="en-US" sz="2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2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Fine-Tune the Model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AAC142-059D-9EA5-9DB3-5679A445967A}"/>
              </a:ext>
            </a:extLst>
          </p:cNvPr>
          <p:cNvSpPr txBox="1"/>
          <p:nvPr/>
        </p:nvSpPr>
        <p:spPr>
          <a:xfrm>
            <a:off x="641131" y="1879213"/>
            <a:ext cx="6097712" cy="25422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(1) Voting Classifier (soft)</a:t>
            </a:r>
          </a:p>
          <a:p>
            <a:pPr marL="800100" marR="0" lvl="1" indent="-3429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ko-KR" sz="1600" spc="-6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Search (Training) Time : 197(sec)</a:t>
            </a:r>
          </a:p>
          <a:p>
            <a:pPr marL="800100" marR="0" lvl="1" indent="-3429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ko-KR" sz="1600" spc="-6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Validation Dataset -</a:t>
            </a:r>
            <a:r>
              <a:rPr kumimoji="1" lang="ko-KR" altLang="en-US" sz="1600" spc="-6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1600" spc="-6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Accuracy : 0.9422</a:t>
            </a:r>
          </a:p>
          <a:p>
            <a:pPr marL="800100" marR="0" lvl="1" indent="-3429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ko-KR" sz="1600" spc="-6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Validation Dataset -</a:t>
            </a:r>
            <a:r>
              <a:rPr kumimoji="1" lang="ko-KR" altLang="en-US" sz="1600" spc="-6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1600" spc="-6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Inference Time : 1.62(sec)</a:t>
            </a:r>
          </a:p>
          <a:p>
            <a:pPr marL="800100" marR="0" lvl="1" indent="-3429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1" lang="en-US" altLang="ko-KR" sz="1600" spc="-60" dirty="0">
              <a:solidFill>
                <a:prstClr val="black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C8A0D7E-8297-A8CA-0800-CC701DBF3709}"/>
              </a:ext>
            </a:extLst>
          </p:cNvPr>
          <p:cNvSpPr txBox="1"/>
          <p:nvPr/>
        </p:nvSpPr>
        <p:spPr>
          <a:xfrm>
            <a:off x="6094288" y="1879213"/>
            <a:ext cx="6097712" cy="25422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(2) Voting Classifier (hard)</a:t>
            </a:r>
          </a:p>
          <a:p>
            <a:pPr marL="800100" marR="0" lvl="1" indent="-3429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ko-KR" sz="1600" spc="-6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Search (Training) Time : 233(sec)</a:t>
            </a:r>
          </a:p>
          <a:p>
            <a:pPr marL="800100" marR="0" lvl="1" indent="-3429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ko-KR" sz="1600" b="1" spc="-60" dirty="0">
                <a:solidFill>
                  <a:prstClr val="black"/>
                </a:solidFill>
                <a:highlight>
                  <a:srgbClr val="FFFF00"/>
                </a:highlight>
                <a:latin typeface="NanumGothic" panose="020D0604000000000000" pitchFamily="34" charset="-127"/>
                <a:ea typeface="NanumGothic" panose="020D0604000000000000" pitchFamily="34" charset="-127"/>
              </a:rPr>
              <a:t>Validation Dataset -</a:t>
            </a:r>
            <a:r>
              <a:rPr kumimoji="1" lang="ko-KR" altLang="en-US" sz="1600" b="1" spc="-60" dirty="0">
                <a:solidFill>
                  <a:prstClr val="black"/>
                </a:solidFill>
                <a:highlight>
                  <a:srgbClr val="FFFF00"/>
                </a:highlight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1600" b="1" spc="-60" dirty="0">
                <a:solidFill>
                  <a:prstClr val="black"/>
                </a:solidFill>
                <a:highlight>
                  <a:srgbClr val="FFFF00"/>
                </a:highlight>
                <a:latin typeface="NanumGothic" panose="020D0604000000000000" pitchFamily="34" charset="-127"/>
                <a:ea typeface="NanumGothic" panose="020D0604000000000000" pitchFamily="34" charset="-127"/>
              </a:rPr>
              <a:t>Accuracy</a:t>
            </a:r>
            <a:r>
              <a:rPr kumimoji="1" lang="en-US" altLang="ko-KR" sz="1600" spc="-60" dirty="0">
                <a:solidFill>
                  <a:prstClr val="black"/>
                </a:solidFill>
                <a:highlight>
                  <a:srgbClr val="FFFF00"/>
                </a:highlight>
                <a:latin typeface="NanumGothic" panose="020D0604000000000000" pitchFamily="34" charset="-127"/>
                <a:ea typeface="NanumGothic" panose="020D0604000000000000" pitchFamily="34" charset="-127"/>
              </a:rPr>
              <a:t> : 0.9305</a:t>
            </a:r>
          </a:p>
          <a:p>
            <a:pPr marL="800100" marR="0" lvl="1" indent="-3429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ko-KR" sz="1600" spc="-6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Validation Dataset -</a:t>
            </a:r>
            <a:r>
              <a:rPr kumimoji="1" lang="ko-KR" altLang="en-US" sz="1600" spc="-6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1600" spc="-6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Inference Time : 1.66(sec)</a:t>
            </a:r>
          </a:p>
          <a:p>
            <a:pPr marR="0" lvl="1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1" lang="en-US" altLang="ko-KR" sz="1600" spc="-60" dirty="0">
              <a:solidFill>
                <a:prstClr val="black"/>
              </a:solidFill>
              <a:highlight>
                <a:srgbClr val="FFFF00"/>
              </a:highlight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4B38F31-ED3C-5E58-9DF0-230A829E38C6}"/>
              </a:ext>
            </a:extLst>
          </p:cNvPr>
          <p:cNvSpPr txBox="1"/>
          <p:nvPr/>
        </p:nvSpPr>
        <p:spPr>
          <a:xfrm>
            <a:off x="3186239" y="5459565"/>
            <a:ext cx="60973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14.58727 </a:t>
            </a:r>
            <a:r>
              <a:rPr lang="en-US" altLang="ko-KR" sz="1800" b="0" i="0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+</a:t>
            </a:r>
            <a:r>
              <a:rPr lang="ko-KR" altLang="en-US" sz="1800" b="0" i="0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sz="1800" b="0" i="0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146.48267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00485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1">
            <a:extLst>
              <a:ext uri="{FF2B5EF4-FFF2-40B4-BE49-F238E27FC236}">
                <a16:creationId xmlns:a16="http://schemas.microsoft.com/office/drawing/2014/main" id="{DECDE4C4-4479-5BE9-2C94-BEF56CBF52C5}"/>
              </a:ext>
            </a:extLst>
          </p:cNvPr>
          <p:cNvSpPr/>
          <p:nvPr/>
        </p:nvSpPr>
        <p:spPr>
          <a:xfrm>
            <a:off x="0" y="0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5" name="직사각형 7">
            <a:extLst>
              <a:ext uri="{FF2B5EF4-FFF2-40B4-BE49-F238E27FC236}">
                <a16:creationId xmlns:a16="http://schemas.microsoft.com/office/drawing/2014/main" id="{AD23F40C-635A-8694-E614-DB475FBC826C}"/>
              </a:ext>
            </a:extLst>
          </p:cNvPr>
          <p:cNvSpPr/>
          <p:nvPr/>
        </p:nvSpPr>
        <p:spPr>
          <a:xfrm>
            <a:off x="0" y="6626772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8545CF-FC08-75EB-F1FC-D2FF77664755}"/>
              </a:ext>
            </a:extLst>
          </p:cNvPr>
          <p:cNvSpPr txBox="1"/>
          <p:nvPr/>
        </p:nvSpPr>
        <p:spPr>
          <a:xfrm>
            <a:off x="880556" y="742224"/>
            <a:ext cx="60973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5.</a:t>
            </a:r>
            <a:r>
              <a:rPr kumimoji="1" lang="ko-KR" altLang="en-US" sz="2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2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Final</a:t>
            </a:r>
            <a:r>
              <a:rPr kumimoji="1" lang="ko-KR" altLang="en-US" sz="2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2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Test</a:t>
            </a:r>
            <a:endParaRPr kumimoji="1" lang="ko-Kore-US" altLang="en-US" sz="2400" b="1" spc="-6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7" name="직사각형 16">
            <a:extLst>
              <a:ext uri="{FF2B5EF4-FFF2-40B4-BE49-F238E27FC236}">
                <a16:creationId xmlns:a16="http://schemas.microsoft.com/office/drawing/2014/main" id="{F857911C-1B61-1108-27A5-0D77D3057B58}"/>
              </a:ext>
            </a:extLst>
          </p:cNvPr>
          <p:cNvSpPr/>
          <p:nvPr/>
        </p:nvSpPr>
        <p:spPr>
          <a:xfrm>
            <a:off x="641131" y="794381"/>
            <a:ext cx="147145" cy="357352"/>
          </a:xfrm>
          <a:prstGeom prst="rect">
            <a:avLst/>
          </a:prstGeom>
          <a:solidFill>
            <a:srgbClr val="264A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B29FA1-62F6-0F5A-38FA-12D84B1A8303}"/>
              </a:ext>
            </a:extLst>
          </p:cNvPr>
          <p:cNvSpPr txBox="1"/>
          <p:nvPr/>
        </p:nvSpPr>
        <p:spPr>
          <a:xfrm>
            <a:off x="10224543" y="417249"/>
            <a:ext cx="16850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ko-KR" altLang="en-US" sz="1600" b="1" dirty="0" err="1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머신러닝</a:t>
            </a:r>
            <a:r>
              <a:rPr kumimoji="1" lang="ko-KR" altLang="en-US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최종발표</a:t>
            </a:r>
            <a:endParaRPr kumimoji="1" lang="ko-Kore-US" altLang="en-US" sz="1600" b="1" dirty="0">
              <a:solidFill>
                <a:srgbClr val="264A8E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A6E4CFB-5889-A138-D41C-440A84DA93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8490270"/>
              </p:ext>
            </p:extLst>
          </p:nvPr>
        </p:nvGraphicFramePr>
        <p:xfrm>
          <a:off x="714703" y="1538544"/>
          <a:ext cx="10730707" cy="45772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6004">
                  <a:extLst>
                    <a:ext uri="{9D8B030D-6E8A-4147-A177-3AD203B41FA5}">
                      <a16:colId xmlns:a16="http://schemas.microsoft.com/office/drawing/2014/main" val="1688433357"/>
                    </a:ext>
                  </a:extLst>
                </a:gridCol>
                <a:gridCol w="1720099">
                  <a:extLst>
                    <a:ext uri="{9D8B030D-6E8A-4147-A177-3AD203B41FA5}">
                      <a16:colId xmlns:a16="http://schemas.microsoft.com/office/drawing/2014/main" val="331237061"/>
                    </a:ext>
                  </a:extLst>
                </a:gridCol>
                <a:gridCol w="1823651">
                  <a:extLst>
                    <a:ext uri="{9D8B030D-6E8A-4147-A177-3AD203B41FA5}">
                      <a16:colId xmlns:a16="http://schemas.microsoft.com/office/drawing/2014/main" val="74796974"/>
                    </a:ext>
                  </a:extLst>
                </a:gridCol>
                <a:gridCol w="1823651">
                  <a:extLst>
                    <a:ext uri="{9D8B030D-6E8A-4147-A177-3AD203B41FA5}">
                      <a16:colId xmlns:a16="http://schemas.microsoft.com/office/drawing/2014/main" val="47487721"/>
                    </a:ext>
                  </a:extLst>
                </a:gridCol>
                <a:gridCol w="1823651">
                  <a:extLst>
                    <a:ext uri="{9D8B030D-6E8A-4147-A177-3AD203B41FA5}">
                      <a16:colId xmlns:a16="http://schemas.microsoft.com/office/drawing/2014/main" val="1985843657"/>
                    </a:ext>
                  </a:extLst>
                </a:gridCol>
                <a:gridCol w="1823651">
                  <a:extLst>
                    <a:ext uri="{9D8B030D-6E8A-4147-A177-3AD203B41FA5}">
                      <a16:colId xmlns:a16="http://schemas.microsoft.com/office/drawing/2014/main" val="3176742390"/>
                    </a:ext>
                  </a:extLst>
                </a:gridCol>
              </a:tblGrid>
              <a:tr h="488988">
                <a:tc gridSpan="2">
                  <a:txBody>
                    <a:bodyPr/>
                    <a:lstStyle/>
                    <a:p>
                      <a:pPr algn="ctr"/>
                      <a:endParaRPr lang="en-US" sz="1400" b="0" i="0" dirty="0">
                        <a:solidFill>
                          <a:schemeClr val="tx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Extra-Tree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MLP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Voting (hard)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Voting (soft)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0058008"/>
                  </a:ext>
                </a:extLst>
              </a:tr>
              <a:tr h="488988"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b="1" i="0" dirty="0"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Original</a:t>
                      </a:r>
                    </a:p>
                    <a:p>
                      <a:pPr algn="ctr"/>
                      <a:r>
                        <a:rPr lang="en-US" sz="1400" b="1" i="0" dirty="0" err="1"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Testset</a:t>
                      </a:r>
                      <a:endParaRPr lang="en-US" sz="1400" b="1" i="0" dirty="0">
                        <a:solidFill>
                          <a:schemeClr val="tx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  <a:p>
                      <a:pPr algn="ctr"/>
                      <a:r>
                        <a:rPr lang="en-US" sz="1200" b="0" i="0" dirty="0"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(10classes,</a:t>
                      </a:r>
                    </a:p>
                    <a:p>
                      <a:pPr algn="ctr"/>
                      <a:r>
                        <a:rPr lang="en-US" sz="1200" b="0" i="0" dirty="0"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14,000)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Inference</a:t>
                      </a:r>
                    </a:p>
                    <a:p>
                      <a:pPr algn="ctr"/>
                      <a:r>
                        <a:rPr lang="en-US" sz="1400" b="0" i="0" dirty="0"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Time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1.69720</a:t>
                      </a:r>
                      <a:endParaRPr lang="en-US" sz="1050" b="0" i="0" dirty="0">
                        <a:solidFill>
                          <a:schemeClr val="tx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0.59328</a:t>
                      </a:r>
                      <a:endParaRPr lang="en-US" sz="1050" b="0" i="0" dirty="0">
                        <a:solidFill>
                          <a:schemeClr val="tx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2.06655</a:t>
                      </a:r>
                      <a:endParaRPr lang="en-US" sz="1050" b="0" i="0" dirty="0">
                        <a:solidFill>
                          <a:schemeClr val="tx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2.25069</a:t>
                      </a:r>
                      <a:endParaRPr lang="en-US" sz="1050" b="0" i="0" dirty="0">
                        <a:solidFill>
                          <a:schemeClr val="tx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8607765"/>
                  </a:ext>
                </a:extLst>
              </a:tr>
              <a:tr h="488988">
                <a:tc vMerge="1">
                  <a:txBody>
                    <a:bodyPr/>
                    <a:lstStyle/>
                    <a:p>
                      <a:pPr algn="ctr"/>
                      <a:endParaRPr lang="en-US" sz="1600" b="0" i="0" dirty="0">
                        <a:solidFill>
                          <a:schemeClr val="tx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Accuracy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0.95264</a:t>
                      </a:r>
                      <a:endParaRPr lang="en-US" sz="1050" b="0" i="0" dirty="0">
                        <a:solidFill>
                          <a:schemeClr val="tx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0.96271</a:t>
                      </a:r>
                      <a:endParaRPr lang="en-US" sz="1050" b="0" i="0" dirty="0">
                        <a:solidFill>
                          <a:schemeClr val="tx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0.94907</a:t>
                      </a:r>
                      <a:endParaRPr lang="en-US" sz="1050" b="0" i="0" dirty="0">
                        <a:solidFill>
                          <a:schemeClr val="tx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0.96500</a:t>
                      </a:r>
                      <a:endParaRPr lang="en-US" sz="1050" b="0" i="0" dirty="0">
                        <a:solidFill>
                          <a:schemeClr val="tx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3135236"/>
                  </a:ext>
                </a:extLst>
              </a:tr>
              <a:tr h="488988"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b="1" i="0" dirty="0"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Team</a:t>
                      </a:r>
                    </a:p>
                    <a:p>
                      <a:pPr algn="ctr"/>
                      <a:r>
                        <a:rPr lang="en-US" sz="1400" b="1" i="0" dirty="0" err="1"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Testset</a:t>
                      </a:r>
                      <a:endParaRPr lang="en-US" sz="1400" b="1" i="0" dirty="0">
                        <a:solidFill>
                          <a:schemeClr val="tx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  <a:p>
                      <a:pPr algn="ctr"/>
                      <a:r>
                        <a:rPr lang="en-US" sz="1200" b="0" i="0" dirty="0"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(10classes,</a:t>
                      </a:r>
                    </a:p>
                    <a:p>
                      <a:pPr algn="ctr"/>
                      <a:r>
                        <a:rPr lang="en-US" sz="1200" b="0" i="0" dirty="0"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400)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Inference</a:t>
                      </a:r>
                    </a:p>
                    <a:p>
                      <a:pPr algn="ctr"/>
                      <a:r>
                        <a:rPr lang="en-US" sz="1400" b="0" i="0" dirty="0"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Time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0.08964</a:t>
                      </a:r>
                      <a:endParaRPr lang="en-US" sz="1050" b="0" i="0" dirty="0">
                        <a:solidFill>
                          <a:schemeClr val="tx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0.02795</a:t>
                      </a:r>
                      <a:endParaRPr lang="en-US" sz="1050" b="0" i="0" dirty="0">
                        <a:solidFill>
                          <a:schemeClr val="tx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0.35179</a:t>
                      </a:r>
                      <a:endParaRPr lang="en-US" sz="1050" b="0" i="0" dirty="0">
                        <a:solidFill>
                          <a:schemeClr val="tx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0.13811</a:t>
                      </a:r>
                      <a:endParaRPr lang="en-US" sz="1050" b="0" i="0" dirty="0">
                        <a:solidFill>
                          <a:schemeClr val="tx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7225752"/>
                  </a:ext>
                </a:extLst>
              </a:tr>
              <a:tr h="488988">
                <a:tc vMerge="1">
                  <a:txBody>
                    <a:bodyPr/>
                    <a:lstStyle/>
                    <a:p>
                      <a:pPr algn="ctr"/>
                      <a:endParaRPr lang="en-US" sz="1600" b="0" i="0" dirty="0">
                        <a:solidFill>
                          <a:schemeClr val="tx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Accuracy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0.84500</a:t>
                      </a:r>
                      <a:endParaRPr lang="en-US" sz="1050" b="0" i="0" dirty="0">
                        <a:solidFill>
                          <a:schemeClr val="tx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0.82750</a:t>
                      </a:r>
                      <a:endParaRPr lang="en-US" sz="1050" b="0" i="0" dirty="0">
                        <a:solidFill>
                          <a:schemeClr val="tx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0.80000</a:t>
                      </a:r>
                      <a:endParaRPr lang="en-US" sz="1050" b="0" i="0" dirty="0">
                        <a:solidFill>
                          <a:schemeClr val="tx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0.84750</a:t>
                      </a:r>
                      <a:endParaRPr lang="en-US" sz="1050" b="0" i="0" dirty="0">
                        <a:solidFill>
                          <a:schemeClr val="tx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2471573"/>
                  </a:ext>
                </a:extLst>
              </a:tr>
              <a:tr h="488988"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b="1" i="0" dirty="0"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Final</a:t>
                      </a:r>
                    </a:p>
                    <a:p>
                      <a:pPr algn="ctr"/>
                      <a:r>
                        <a:rPr lang="en-US" sz="1400" b="1" i="0" dirty="0" err="1"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Testset</a:t>
                      </a:r>
                      <a:endParaRPr lang="en-US" sz="1400" b="1" i="0" dirty="0">
                        <a:solidFill>
                          <a:schemeClr val="tx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  <a:p>
                      <a:pPr algn="ctr"/>
                      <a:r>
                        <a:rPr lang="en-US" sz="1200" b="0" i="0" dirty="0"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(15classes,</a:t>
                      </a:r>
                    </a:p>
                    <a:p>
                      <a:pPr algn="ctr"/>
                      <a:r>
                        <a:rPr lang="en-US" sz="1200" b="0" i="0" dirty="0"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5,478)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Inference</a:t>
                      </a:r>
                    </a:p>
                    <a:p>
                      <a:pPr algn="ctr"/>
                      <a:r>
                        <a:rPr lang="en-US" sz="1400" b="0" i="0" dirty="0"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Time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0.82431</a:t>
                      </a:r>
                      <a:endParaRPr lang="en-US" sz="1050" b="0" i="0" dirty="0">
                        <a:solidFill>
                          <a:schemeClr val="tx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0.23394</a:t>
                      </a:r>
                      <a:endParaRPr lang="en-US" sz="1050" b="0" i="0" dirty="0">
                        <a:solidFill>
                          <a:schemeClr val="tx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0.96035</a:t>
                      </a:r>
                      <a:endParaRPr lang="en-US" sz="1050" b="0" i="0" dirty="0">
                        <a:solidFill>
                          <a:schemeClr val="tx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1.12011</a:t>
                      </a:r>
                      <a:endParaRPr lang="en-US" sz="1050" b="0" i="0" dirty="0">
                        <a:solidFill>
                          <a:schemeClr val="tx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0338475"/>
                  </a:ext>
                </a:extLst>
              </a:tr>
              <a:tr h="488988">
                <a:tc vMerge="1">
                  <a:txBody>
                    <a:bodyPr/>
                    <a:lstStyle/>
                    <a:p>
                      <a:pPr algn="ctr"/>
                      <a:endParaRPr lang="en-US" sz="1600" b="0" i="0" dirty="0">
                        <a:solidFill>
                          <a:schemeClr val="tx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Accuracy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0.91201</a:t>
                      </a:r>
                      <a:endParaRPr lang="en-US" sz="1050" b="0" i="0" dirty="0">
                        <a:solidFill>
                          <a:schemeClr val="tx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0.92150</a:t>
                      </a:r>
                      <a:endParaRPr lang="en-US" sz="1050" b="0" i="0" dirty="0">
                        <a:solidFill>
                          <a:schemeClr val="tx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0.91822</a:t>
                      </a:r>
                      <a:endParaRPr lang="en-US" sz="1050" b="0" i="0" dirty="0">
                        <a:solidFill>
                          <a:schemeClr val="tx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0.92680</a:t>
                      </a:r>
                      <a:endParaRPr lang="en-US" sz="1050" b="0" i="0" dirty="0">
                        <a:solidFill>
                          <a:schemeClr val="tx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6334872"/>
                  </a:ext>
                </a:extLst>
              </a:tr>
              <a:tr h="488988"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b="1" i="0" dirty="0"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Final</a:t>
                      </a:r>
                    </a:p>
                    <a:p>
                      <a:pPr algn="ctr"/>
                      <a:r>
                        <a:rPr lang="en-US" sz="1400" b="1" i="0" dirty="0" err="1"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Testset</a:t>
                      </a:r>
                      <a:endParaRPr lang="en-US" sz="1400" b="1" i="0" dirty="0">
                        <a:solidFill>
                          <a:schemeClr val="tx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  <a:p>
                      <a:pPr algn="ctr"/>
                      <a:r>
                        <a:rPr lang="en-US" sz="1200" b="0" i="0" dirty="0"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(15classes,</a:t>
                      </a:r>
                    </a:p>
                    <a:p>
                      <a:pPr algn="ctr"/>
                      <a:r>
                        <a:rPr lang="en-US" sz="1200" b="1" i="0" dirty="0"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Noised + shifted</a:t>
                      </a:r>
                      <a:r>
                        <a:rPr lang="en-US" sz="1200" b="0" i="0" dirty="0"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,</a:t>
                      </a:r>
                    </a:p>
                    <a:p>
                      <a:pPr algn="ctr"/>
                      <a:r>
                        <a:rPr lang="en-US" sz="1200" b="0" i="0" dirty="0"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5,478)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Inference</a:t>
                      </a:r>
                    </a:p>
                    <a:p>
                      <a:pPr algn="ctr"/>
                      <a:r>
                        <a:rPr lang="en-US" sz="1400" b="0" i="0" dirty="0"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Time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0.74779</a:t>
                      </a:r>
                      <a:endParaRPr lang="en-US" sz="1200" b="0" i="0" dirty="0">
                        <a:solidFill>
                          <a:schemeClr val="tx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i="0" u="sng" kern="1200" dirty="0">
                          <a:solidFill>
                            <a:schemeClr val="dk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0.23500</a:t>
                      </a:r>
                      <a:endParaRPr lang="en-US" sz="1200" b="1" i="0" u="sng" dirty="0">
                        <a:solidFill>
                          <a:schemeClr val="tx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1.04238</a:t>
                      </a:r>
                      <a:endParaRPr lang="en-US" sz="1200" b="0" i="0" dirty="0">
                        <a:solidFill>
                          <a:schemeClr val="tx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0.92722</a:t>
                      </a:r>
                      <a:endParaRPr lang="en-US" sz="1200" b="0" i="0" dirty="0">
                        <a:solidFill>
                          <a:schemeClr val="tx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7866176"/>
                  </a:ext>
                </a:extLst>
              </a:tr>
              <a:tr h="488988">
                <a:tc vMerge="1">
                  <a:txBody>
                    <a:bodyPr/>
                    <a:lstStyle/>
                    <a:p>
                      <a:pPr algn="ctr"/>
                      <a:endParaRPr lang="en-US" sz="1200" b="0" i="0" dirty="0">
                        <a:solidFill>
                          <a:schemeClr val="tx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Accuracy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0.91201</a:t>
                      </a:r>
                      <a:endParaRPr lang="en-US" sz="1200" b="0" i="0" dirty="0">
                        <a:solidFill>
                          <a:schemeClr val="tx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i="0" u="sng" kern="1200" dirty="0">
                          <a:solidFill>
                            <a:schemeClr val="dk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0.92150</a:t>
                      </a:r>
                      <a:endParaRPr lang="en-US" sz="1200" b="1" i="0" u="sng" dirty="0">
                        <a:solidFill>
                          <a:schemeClr val="tx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0.91822</a:t>
                      </a:r>
                      <a:endParaRPr lang="en-US" sz="1200" b="0" i="0" dirty="0">
                        <a:solidFill>
                          <a:schemeClr val="tx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0.92680</a:t>
                      </a:r>
                      <a:endParaRPr lang="en-US" sz="1200" b="0" i="0" dirty="0">
                        <a:solidFill>
                          <a:schemeClr val="tx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35233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152821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1">
            <a:extLst>
              <a:ext uri="{FF2B5EF4-FFF2-40B4-BE49-F238E27FC236}">
                <a16:creationId xmlns:a16="http://schemas.microsoft.com/office/drawing/2014/main" id="{DECDE4C4-4479-5BE9-2C94-BEF56CBF52C5}"/>
              </a:ext>
            </a:extLst>
          </p:cNvPr>
          <p:cNvSpPr/>
          <p:nvPr/>
        </p:nvSpPr>
        <p:spPr>
          <a:xfrm>
            <a:off x="0" y="0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5" name="직사각형 7">
            <a:extLst>
              <a:ext uri="{FF2B5EF4-FFF2-40B4-BE49-F238E27FC236}">
                <a16:creationId xmlns:a16="http://schemas.microsoft.com/office/drawing/2014/main" id="{AD23F40C-635A-8694-E614-DB475FBC826C}"/>
              </a:ext>
            </a:extLst>
          </p:cNvPr>
          <p:cNvSpPr/>
          <p:nvPr/>
        </p:nvSpPr>
        <p:spPr>
          <a:xfrm>
            <a:off x="0" y="6626772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8545CF-FC08-75EB-F1FC-D2FF77664755}"/>
              </a:ext>
            </a:extLst>
          </p:cNvPr>
          <p:cNvSpPr txBox="1"/>
          <p:nvPr/>
        </p:nvSpPr>
        <p:spPr>
          <a:xfrm>
            <a:off x="880556" y="742224"/>
            <a:ext cx="60973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1.</a:t>
            </a:r>
            <a:r>
              <a:rPr kumimoji="1" lang="ko-KR" altLang="en-US" sz="2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2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Goal</a:t>
            </a:r>
            <a:r>
              <a:rPr kumimoji="1" lang="ko-KR" altLang="en-US" sz="2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2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of</a:t>
            </a:r>
            <a:r>
              <a:rPr kumimoji="1" lang="ko-KR" altLang="en-US" sz="2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2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the</a:t>
            </a:r>
            <a:r>
              <a:rPr kumimoji="1" lang="ko-KR" altLang="en-US" sz="2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2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Project</a:t>
            </a:r>
            <a:endParaRPr kumimoji="1" lang="ko-Kore-US" altLang="en-US" sz="2400" b="1" spc="-6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7" name="직사각형 16">
            <a:extLst>
              <a:ext uri="{FF2B5EF4-FFF2-40B4-BE49-F238E27FC236}">
                <a16:creationId xmlns:a16="http://schemas.microsoft.com/office/drawing/2014/main" id="{F857911C-1B61-1108-27A5-0D77D3057B58}"/>
              </a:ext>
            </a:extLst>
          </p:cNvPr>
          <p:cNvSpPr/>
          <p:nvPr/>
        </p:nvSpPr>
        <p:spPr>
          <a:xfrm>
            <a:off x="641131" y="794381"/>
            <a:ext cx="147145" cy="357352"/>
          </a:xfrm>
          <a:prstGeom prst="rect">
            <a:avLst/>
          </a:prstGeom>
          <a:solidFill>
            <a:srgbClr val="264A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D01073-47B2-46BF-04F7-81C8659A2E98}"/>
              </a:ext>
            </a:extLst>
          </p:cNvPr>
          <p:cNvSpPr txBox="1"/>
          <p:nvPr/>
        </p:nvSpPr>
        <p:spPr>
          <a:xfrm>
            <a:off x="2068786" y="3652111"/>
            <a:ext cx="8054428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kumimoji="1" lang="en-US" altLang="ko-KR" sz="20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“ </a:t>
            </a:r>
            <a:r>
              <a:rPr kumimoji="1" lang="ko-KR" altLang="en-US" sz="20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높은 점수보다 </a:t>
            </a:r>
            <a:r>
              <a:rPr kumimoji="1" lang="en-US" altLang="ko-KR" sz="20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Overfitting</a:t>
            </a:r>
            <a:r>
              <a:rPr kumimoji="1" lang="ko-KR" altLang="en-US" sz="20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을 막는 최대한 내성이 강한 모델을 만들자</a:t>
            </a:r>
            <a:r>
              <a:rPr kumimoji="1" lang="en-US" altLang="ko-KR" sz="20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”</a:t>
            </a:r>
          </a:p>
          <a:p>
            <a:pPr algn="ctr">
              <a:lnSpc>
                <a:spcPct val="200000"/>
              </a:lnSpc>
            </a:pPr>
            <a:r>
              <a:rPr kumimoji="1" lang="en-US" altLang="ko-KR" sz="20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kumimoji="1" lang="ko-KR" altLang="en-US" sz="20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노이즈</a:t>
            </a:r>
            <a:r>
              <a:rPr kumimoji="1" lang="en-US" altLang="ko-KR" sz="20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kumimoji="1" lang="ko-KR" altLang="en-US" sz="20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테두리</a:t>
            </a:r>
            <a:r>
              <a:rPr kumimoji="1" lang="en-US" altLang="ko-KR" sz="20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kumimoji="1" lang="ko-KR" altLang="en-US" sz="20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20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shifted)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B29FA1-62F6-0F5A-38FA-12D84B1A8303}"/>
              </a:ext>
            </a:extLst>
          </p:cNvPr>
          <p:cNvSpPr txBox="1"/>
          <p:nvPr/>
        </p:nvSpPr>
        <p:spPr>
          <a:xfrm>
            <a:off x="10224543" y="417249"/>
            <a:ext cx="16850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ko-KR" altLang="en-US" sz="1600" b="1" dirty="0" err="1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머신러닝</a:t>
            </a:r>
            <a:r>
              <a:rPr kumimoji="1" lang="ko-KR" altLang="en-US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최종발표</a:t>
            </a:r>
            <a:endParaRPr kumimoji="1" lang="ko-Kore-US" altLang="en-US" sz="1600" b="1" dirty="0">
              <a:solidFill>
                <a:srgbClr val="264A8E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788276" y="2113228"/>
            <a:ext cx="10424532" cy="15388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smtClean="0">
                <a:latin typeface="NanumGothic" panose="020D0604000000000000" pitchFamily="50" charset="-127"/>
                <a:ea typeface="NanumGothic" panose="020D0604000000000000" pitchFamily="50" charset="-127"/>
                <a:cs typeface="Times New Roman" panose="02020603050405020304" pitchFamily="18" charset="0"/>
              </a:rPr>
              <a:t>"Hand-made </a:t>
            </a:r>
            <a:r>
              <a:rPr lang="en-US" altLang="ko-KR" sz="2000" b="1">
                <a:latin typeface="NanumGothic" panose="020D0604000000000000" pitchFamily="50" charset="-127"/>
                <a:ea typeface="NanumGothic" panose="020D0604000000000000" pitchFamily="50" charset="-127"/>
                <a:cs typeface="Times New Roman" panose="02020603050405020304" pitchFamily="18" charset="0"/>
              </a:rPr>
              <a:t>dataset</a:t>
            </a:r>
            <a:r>
              <a:rPr lang="ko-KR" altLang="ko-KR" sz="2000" b="1">
                <a:latin typeface="NanumGothic" panose="020D0604000000000000" pitchFamily="50" charset="-127"/>
                <a:ea typeface="NanumGothic" panose="020D0604000000000000" pitchFamily="50" charset="-127"/>
                <a:cs typeface="Times New Roman" panose="02020603050405020304" pitchFamily="18" charset="0"/>
              </a:rPr>
              <a:t>의 성능이 저하된 </a:t>
            </a:r>
            <a:r>
              <a:rPr lang="ko-KR" altLang="ko-KR" sz="2000" b="1" smtClean="0">
                <a:latin typeface="NanumGothic" panose="020D0604000000000000" pitchFamily="50" charset="-127"/>
                <a:ea typeface="NanumGothic" panose="020D0604000000000000" pitchFamily="50" charset="-127"/>
                <a:cs typeface="Times New Roman" panose="02020603050405020304" pitchFamily="18" charset="0"/>
              </a:rPr>
              <a:t>원인</a:t>
            </a:r>
            <a:r>
              <a:rPr lang="ko-KR" altLang="en-US" sz="2000" b="1" smtClean="0">
                <a:latin typeface="NanumGothic" panose="020D0604000000000000" pitchFamily="50" charset="-127"/>
                <a:ea typeface="NanumGothic" panose="020D0604000000000000" pitchFamily="50" charset="-127"/>
                <a:cs typeface="Times New Roman" panose="02020603050405020304" pitchFamily="18" charset="0"/>
              </a:rPr>
              <a:t>을 분석</a:t>
            </a:r>
            <a:r>
              <a:rPr lang="en-US" altLang="ko-KR" sz="2000" b="1" smtClean="0">
                <a:latin typeface="NanumGothic" panose="020D0604000000000000" pitchFamily="50" charset="-127"/>
                <a:ea typeface="NanumGothic" panose="020D0604000000000000" pitchFamily="50" charset="-127"/>
                <a:cs typeface="Times New Roman" panose="02020603050405020304" pitchFamily="18" charset="0"/>
              </a:rPr>
              <a:t>" + "</a:t>
            </a:r>
            <a:r>
              <a:rPr lang="ko-KR" altLang="en-US" sz="2000" b="1" smtClean="0">
                <a:latin typeface="NanumGothic" panose="020D0604000000000000" pitchFamily="50" charset="-127"/>
                <a:ea typeface="NanumGothic" panose="020D0604000000000000" pitchFamily="50" charset="-127"/>
                <a:cs typeface="Times New Roman" panose="02020603050405020304" pitchFamily="18" charset="0"/>
              </a:rPr>
              <a:t>개선된</a:t>
            </a:r>
            <a:r>
              <a:rPr lang="ko-KR" altLang="ko-KR" sz="2000" b="1" smtClean="0">
                <a:latin typeface="NanumGothic" panose="020D0604000000000000" pitchFamily="50" charset="-127"/>
                <a:ea typeface="NanumGothic" panose="020D0604000000000000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2000" b="1" smtClean="0">
                <a:latin typeface="NanumGothic" panose="020D0604000000000000" pitchFamily="50" charset="-127"/>
                <a:ea typeface="NanumGothic" panose="020D0604000000000000" pitchFamily="50" charset="-127"/>
                <a:cs typeface="Times New Roman" panose="02020603050405020304" pitchFamily="18" charset="0"/>
              </a:rPr>
              <a:t>ML model</a:t>
            </a:r>
            <a:r>
              <a:rPr lang="ko-KR" altLang="ko-KR" sz="2000" b="1">
                <a:latin typeface="NanumGothic" panose="020D0604000000000000" pitchFamily="50" charset="-127"/>
                <a:ea typeface="NanumGothic" panose="020D0604000000000000" pitchFamily="50" charset="-127"/>
                <a:cs typeface="Times New Roman" panose="02020603050405020304" pitchFamily="18" charset="0"/>
              </a:rPr>
              <a:t>을 </a:t>
            </a:r>
            <a:r>
              <a:rPr lang="ko-KR" altLang="en-US" sz="2000" b="1" smtClean="0">
                <a:latin typeface="NanumGothic" panose="020D0604000000000000" pitchFamily="50" charset="-127"/>
                <a:ea typeface="NanumGothic" panose="020D0604000000000000" pitchFamily="50" charset="-127"/>
                <a:cs typeface="Times New Roman" panose="02020603050405020304" pitchFamily="18" charset="0"/>
              </a:rPr>
              <a:t>학습 및 최적화</a:t>
            </a:r>
            <a:r>
              <a:rPr lang="en-US" altLang="ko-KR" sz="2000" b="1" smtClean="0">
                <a:latin typeface="NanumGothic" panose="020D0604000000000000" pitchFamily="50" charset="-127"/>
                <a:ea typeface="NanumGothic" panose="020D0604000000000000" pitchFamily="50" charset="-127"/>
                <a:cs typeface="Times New Roman" panose="02020603050405020304" pitchFamily="18" charset="0"/>
              </a:rPr>
              <a:t>"</a:t>
            </a:r>
          </a:p>
          <a:p>
            <a:endParaRPr lang="en-US" altLang="ko-KR" sz="2000" b="1">
              <a:latin typeface="NanumGothic" panose="020D0604000000000000" pitchFamily="50" charset="-127"/>
              <a:ea typeface="NanumGothic" panose="020D0604000000000000" pitchFamily="50" charset="-127"/>
              <a:cs typeface="Times New Roman" panose="02020603050405020304" pitchFamily="18" charset="0"/>
            </a:endParaRPr>
          </a:p>
          <a:p>
            <a:pPr algn="ctr"/>
            <a:r>
              <a:rPr lang="en-US" altLang="ko-KR" sz="5400" smtClean="0">
                <a:latin typeface="NanumGothic" panose="020D0604000000000000" pitchFamily="50" charset="-127"/>
                <a:ea typeface="NanumGothic" panose="020D0604000000000000" pitchFamily="50" charset="-127"/>
                <a:cs typeface="Times New Roman" panose="02020603050405020304" pitchFamily="18" charset="0"/>
              </a:rPr>
              <a:t>+</a:t>
            </a:r>
            <a:endParaRPr lang="ko-KR" altLang="en-US" sz="2000">
              <a:latin typeface="NanumGothic" panose="020D0604000000000000" pitchFamily="50" charset="-127"/>
              <a:ea typeface="NanumGothic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764948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1">
            <a:extLst>
              <a:ext uri="{FF2B5EF4-FFF2-40B4-BE49-F238E27FC236}">
                <a16:creationId xmlns:a16="http://schemas.microsoft.com/office/drawing/2014/main" id="{DECDE4C4-4479-5BE9-2C94-BEF56CBF52C5}"/>
              </a:ext>
            </a:extLst>
          </p:cNvPr>
          <p:cNvSpPr/>
          <p:nvPr/>
        </p:nvSpPr>
        <p:spPr>
          <a:xfrm>
            <a:off x="0" y="0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5" name="직사각형 7">
            <a:extLst>
              <a:ext uri="{FF2B5EF4-FFF2-40B4-BE49-F238E27FC236}">
                <a16:creationId xmlns:a16="http://schemas.microsoft.com/office/drawing/2014/main" id="{AD23F40C-635A-8694-E614-DB475FBC826C}"/>
              </a:ext>
            </a:extLst>
          </p:cNvPr>
          <p:cNvSpPr/>
          <p:nvPr/>
        </p:nvSpPr>
        <p:spPr>
          <a:xfrm>
            <a:off x="0" y="6626772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8545CF-FC08-75EB-F1FC-D2FF77664755}"/>
              </a:ext>
            </a:extLst>
          </p:cNvPr>
          <p:cNvSpPr txBox="1"/>
          <p:nvPr/>
        </p:nvSpPr>
        <p:spPr>
          <a:xfrm>
            <a:off x="880556" y="742224"/>
            <a:ext cx="60973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5.</a:t>
            </a:r>
            <a:r>
              <a:rPr kumimoji="1" lang="ko-KR" altLang="en-US" sz="2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2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Final</a:t>
            </a:r>
            <a:r>
              <a:rPr kumimoji="1" lang="ko-KR" altLang="en-US" sz="2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2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Test</a:t>
            </a:r>
            <a:endParaRPr kumimoji="1" lang="ko-Kore-US" altLang="en-US" sz="2400" b="1" spc="-6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7" name="직사각형 16">
            <a:extLst>
              <a:ext uri="{FF2B5EF4-FFF2-40B4-BE49-F238E27FC236}">
                <a16:creationId xmlns:a16="http://schemas.microsoft.com/office/drawing/2014/main" id="{F857911C-1B61-1108-27A5-0D77D3057B58}"/>
              </a:ext>
            </a:extLst>
          </p:cNvPr>
          <p:cNvSpPr/>
          <p:nvPr/>
        </p:nvSpPr>
        <p:spPr>
          <a:xfrm>
            <a:off x="641131" y="794381"/>
            <a:ext cx="147145" cy="357352"/>
          </a:xfrm>
          <a:prstGeom prst="rect">
            <a:avLst/>
          </a:prstGeom>
          <a:solidFill>
            <a:srgbClr val="264A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B29FA1-62F6-0F5A-38FA-12D84B1A8303}"/>
              </a:ext>
            </a:extLst>
          </p:cNvPr>
          <p:cNvSpPr txBox="1"/>
          <p:nvPr/>
        </p:nvSpPr>
        <p:spPr>
          <a:xfrm>
            <a:off x="10224543" y="417249"/>
            <a:ext cx="16850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ko-KR" altLang="en-US" sz="1600" b="1" dirty="0" err="1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머신러닝</a:t>
            </a:r>
            <a:r>
              <a:rPr kumimoji="1" lang="ko-KR" altLang="en-US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최종발표</a:t>
            </a:r>
            <a:endParaRPr kumimoji="1" lang="ko-Kore-US" altLang="en-US" sz="1600" b="1" dirty="0">
              <a:solidFill>
                <a:srgbClr val="264A8E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8E06BE98-1A70-032C-3EE2-3A0008036A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888" y="2276966"/>
            <a:ext cx="5171017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>
            <a:extLst>
              <a:ext uri="{FF2B5EF4-FFF2-40B4-BE49-F238E27FC236}">
                <a16:creationId xmlns:a16="http://schemas.microsoft.com/office/drawing/2014/main" id="{B3564374-95B1-4DBE-E3CA-0FA76B3AD4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8096" y="2276966"/>
            <a:ext cx="5171016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90ABD4C-9B3F-7303-9C7D-668977BCAC5F}"/>
              </a:ext>
            </a:extLst>
          </p:cNvPr>
          <p:cNvCxnSpPr/>
          <p:nvPr/>
        </p:nvCxnSpPr>
        <p:spPr>
          <a:xfrm>
            <a:off x="9822095" y="2897310"/>
            <a:ext cx="0" cy="452063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484F166-3856-17FE-CF4A-C7B0D3B36E6C}"/>
              </a:ext>
            </a:extLst>
          </p:cNvPr>
          <p:cNvCxnSpPr/>
          <p:nvPr/>
        </p:nvCxnSpPr>
        <p:spPr>
          <a:xfrm>
            <a:off x="2104491" y="4436721"/>
            <a:ext cx="0" cy="452063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8F5A480-2ECE-978C-8505-43B49644D2B8}"/>
              </a:ext>
            </a:extLst>
          </p:cNvPr>
          <p:cNvSpPr txBox="1"/>
          <p:nvPr/>
        </p:nvSpPr>
        <p:spPr>
          <a:xfrm>
            <a:off x="550977" y="1575493"/>
            <a:ext cx="6096000" cy="5632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kumimoji="1" lang="en-US" altLang="ko-KR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Inference Time </a:t>
            </a:r>
            <a:r>
              <a:rPr kumimoji="1" lang="en-US" altLang="ko-KR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(Final </a:t>
            </a:r>
            <a:r>
              <a:rPr kumimoji="1" lang="en-US" altLang="ko-KR" spc="-6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Testset</a:t>
            </a:r>
            <a:r>
              <a:rPr kumimoji="1" lang="en-US" altLang="ko-KR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(NS) </a:t>
            </a:r>
            <a:r>
              <a:rPr kumimoji="1" lang="ko-KR" altLang="en-US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기준 정렬</a:t>
            </a:r>
            <a:r>
              <a:rPr kumimoji="1" lang="en-US" altLang="ko-KR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67FE8DC-8C96-09DF-F201-EE3B70B7BB20}"/>
              </a:ext>
            </a:extLst>
          </p:cNvPr>
          <p:cNvSpPr txBox="1"/>
          <p:nvPr/>
        </p:nvSpPr>
        <p:spPr>
          <a:xfrm>
            <a:off x="6220599" y="1613375"/>
            <a:ext cx="6096000" cy="5632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kumimoji="1" lang="en-US" altLang="ko-KR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Accuracy </a:t>
            </a:r>
            <a:r>
              <a:rPr kumimoji="1" lang="en-US" altLang="ko-KR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(Final </a:t>
            </a:r>
            <a:r>
              <a:rPr kumimoji="1" lang="en-US" altLang="ko-KR" spc="-6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Testset</a:t>
            </a:r>
            <a:r>
              <a:rPr kumimoji="1" lang="en-US" altLang="ko-KR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(NS) </a:t>
            </a:r>
            <a:r>
              <a:rPr kumimoji="1" lang="ko-KR" altLang="en-US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기준 정렬</a:t>
            </a:r>
            <a:r>
              <a:rPr kumimoji="1" lang="en-US" altLang="ko-KR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</a:p>
        </p:txBody>
      </p:sp>
      <p:sp>
        <p:nvSpPr>
          <p:cNvPr id="16" name="Frame 15">
            <a:extLst>
              <a:ext uri="{FF2B5EF4-FFF2-40B4-BE49-F238E27FC236}">
                <a16:creationId xmlns:a16="http://schemas.microsoft.com/office/drawing/2014/main" id="{86E704A1-2C54-F472-0800-C52A0520A410}"/>
              </a:ext>
            </a:extLst>
          </p:cNvPr>
          <p:cNvSpPr/>
          <p:nvPr/>
        </p:nvSpPr>
        <p:spPr>
          <a:xfrm>
            <a:off x="9248052" y="5111936"/>
            <a:ext cx="656236" cy="276525"/>
          </a:xfrm>
          <a:prstGeom prst="frame">
            <a:avLst>
              <a:gd name="adj1" fmla="val 14391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17" name="Frame 16">
            <a:extLst>
              <a:ext uri="{FF2B5EF4-FFF2-40B4-BE49-F238E27FC236}">
                <a16:creationId xmlns:a16="http://schemas.microsoft.com/office/drawing/2014/main" id="{87E2BB3C-A9B5-0AF0-FB8F-7188B8999E92}"/>
              </a:ext>
            </a:extLst>
          </p:cNvPr>
          <p:cNvSpPr/>
          <p:nvPr/>
        </p:nvSpPr>
        <p:spPr>
          <a:xfrm>
            <a:off x="1530447" y="5128162"/>
            <a:ext cx="656236" cy="276525"/>
          </a:xfrm>
          <a:prstGeom prst="frame">
            <a:avLst>
              <a:gd name="adj1" fmla="val 14391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34A04FC-8F18-1786-05B4-E19FA86B5B6A}"/>
              </a:ext>
            </a:extLst>
          </p:cNvPr>
          <p:cNvSpPr txBox="1"/>
          <p:nvPr/>
        </p:nvSpPr>
        <p:spPr>
          <a:xfrm>
            <a:off x="1683048" y="4025502"/>
            <a:ext cx="986722" cy="3811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400" b="1" spc="-60" dirty="0">
                <a:solidFill>
                  <a:srgbClr val="00B05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0.23500</a:t>
            </a:r>
            <a:endParaRPr lang="en-US" sz="1400" b="1" dirty="0">
              <a:solidFill>
                <a:srgbClr val="00B05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37623B0-EAB6-2088-CDBF-4AD5F999523B}"/>
              </a:ext>
            </a:extLst>
          </p:cNvPr>
          <p:cNvSpPr txBox="1"/>
          <p:nvPr/>
        </p:nvSpPr>
        <p:spPr>
          <a:xfrm>
            <a:off x="9400652" y="2535072"/>
            <a:ext cx="986722" cy="3811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400" b="1" spc="-60" dirty="0">
                <a:solidFill>
                  <a:srgbClr val="00B05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0.92150</a:t>
            </a:r>
            <a:endParaRPr lang="en-US" sz="14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33165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1">
            <a:extLst>
              <a:ext uri="{FF2B5EF4-FFF2-40B4-BE49-F238E27FC236}">
                <a16:creationId xmlns:a16="http://schemas.microsoft.com/office/drawing/2014/main" id="{DECDE4C4-4479-5BE9-2C94-BEF56CBF52C5}"/>
              </a:ext>
            </a:extLst>
          </p:cNvPr>
          <p:cNvSpPr/>
          <p:nvPr/>
        </p:nvSpPr>
        <p:spPr>
          <a:xfrm>
            <a:off x="0" y="0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5" name="직사각형 7">
            <a:extLst>
              <a:ext uri="{FF2B5EF4-FFF2-40B4-BE49-F238E27FC236}">
                <a16:creationId xmlns:a16="http://schemas.microsoft.com/office/drawing/2014/main" id="{AD23F40C-635A-8694-E614-DB475FBC826C}"/>
              </a:ext>
            </a:extLst>
          </p:cNvPr>
          <p:cNvSpPr/>
          <p:nvPr/>
        </p:nvSpPr>
        <p:spPr>
          <a:xfrm>
            <a:off x="0" y="6626772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8545CF-FC08-75EB-F1FC-D2FF77664755}"/>
              </a:ext>
            </a:extLst>
          </p:cNvPr>
          <p:cNvSpPr txBox="1"/>
          <p:nvPr/>
        </p:nvSpPr>
        <p:spPr>
          <a:xfrm>
            <a:off x="880556" y="742224"/>
            <a:ext cx="60973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5.</a:t>
            </a:r>
            <a:r>
              <a:rPr kumimoji="1" lang="ko-KR" altLang="en-US" sz="2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2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Final</a:t>
            </a:r>
            <a:r>
              <a:rPr kumimoji="1" lang="ko-KR" altLang="en-US" sz="2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2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Test</a:t>
            </a:r>
            <a:endParaRPr kumimoji="1" lang="ko-Kore-US" altLang="en-US" sz="2400" b="1" spc="-6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7" name="직사각형 16">
            <a:extLst>
              <a:ext uri="{FF2B5EF4-FFF2-40B4-BE49-F238E27FC236}">
                <a16:creationId xmlns:a16="http://schemas.microsoft.com/office/drawing/2014/main" id="{F857911C-1B61-1108-27A5-0D77D3057B58}"/>
              </a:ext>
            </a:extLst>
          </p:cNvPr>
          <p:cNvSpPr/>
          <p:nvPr/>
        </p:nvSpPr>
        <p:spPr>
          <a:xfrm>
            <a:off x="641131" y="794381"/>
            <a:ext cx="147145" cy="357352"/>
          </a:xfrm>
          <a:prstGeom prst="rect">
            <a:avLst/>
          </a:prstGeom>
          <a:solidFill>
            <a:srgbClr val="264A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B29FA1-62F6-0F5A-38FA-12D84B1A8303}"/>
              </a:ext>
            </a:extLst>
          </p:cNvPr>
          <p:cNvSpPr txBox="1"/>
          <p:nvPr/>
        </p:nvSpPr>
        <p:spPr>
          <a:xfrm>
            <a:off x="10224543" y="417249"/>
            <a:ext cx="16850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ko-KR" altLang="en-US" sz="1600" b="1" dirty="0" err="1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머신러닝</a:t>
            </a:r>
            <a:r>
              <a:rPr kumimoji="1" lang="ko-KR" altLang="en-US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최종발표</a:t>
            </a:r>
            <a:endParaRPr kumimoji="1" lang="ko-Kore-US" altLang="en-US" sz="1600" b="1" dirty="0">
              <a:solidFill>
                <a:srgbClr val="264A8E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2B9E6BB-7298-F126-16FF-8F0CC726B6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021"/>
          <a:stretch/>
        </p:blipFill>
        <p:spPr>
          <a:xfrm>
            <a:off x="1107899" y="2193787"/>
            <a:ext cx="3663487" cy="36576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10000"/>
              </a:prst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7182E75-7DBF-CAA9-35C3-D1482660856A}"/>
              </a:ext>
            </a:extLst>
          </p:cNvPr>
          <p:cNvSpPr txBox="1"/>
          <p:nvPr/>
        </p:nvSpPr>
        <p:spPr>
          <a:xfrm>
            <a:off x="868474" y="1531187"/>
            <a:ext cx="6097712" cy="10649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(1) Extra-Tree</a:t>
            </a:r>
          </a:p>
          <a:p>
            <a:pPr marL="800100" marR="0" lvl="1" indent="-3429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1" lang="en-US" altLang="ko-KR" sz="1600" spc="-60" dirty="0">
              <a:solidFill>
                <a:prstClr val="black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C89A05-D189-44C5-BD66-A1F7B135ACB5}"/>
              </a:ext>
            </a:extLst>
          </p:cNvPr>
          <p:cNvSpPr txBox="1"/>
          <p:nvPr/>
        </p:nvSpPr>
        <p:spPr>
          <a:xfrm>
            <a:off x="6321631" y="1531187"/>
            <a:ext cx="6097712" cy="10649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(2) MLP</a:t>
            </a:r>
          </a:p>
          <a:p>
            <a:pPr marL="800100" marR="0" lvl="1" indent="-3429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1" lang="en-US" altLang="ko-KR" sz="1600" spc="-60" dirty="0">
              <a:solidFill>
                <a:prstClr val="black"/>
              </a:solidFill>
              <a:highlight>
                <a:srgbClr val="FFFF00"/>
              </a:highlight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FE2147C-6E13-03EB-029B-5C9080C93BD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108"/>
          <a:stretch/>
        </p:blipFill>
        <p:spPr>
          <a:xfrm>
            <a:off x="6567370" y="2193787"/>
            <a:ext cx="3657173" cy="36576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10000"/>
              </a:prstClr>
            </a:outerShdw>
          </a:effec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29ECA16-C4AD-8111-B15D-A251C36E8110}"/>
              </a:ext>
            </a:extLst>
          </p:cNvPr>
          <p:cNvSpPr/>
          <p:nvPr/>
        </p:nvSpPr>
        <p:spPr>
          <a:xfrm>
            <a:off x="2151133" y="3061317"/>
            <a:ext cx="179373" cy="180407"/>
          </a:xfrm>
          <a:prstGeom prst="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5CD373-6F08-55D2-0205-56BC4B992E7A}"/>
              </a:ext>
            </a:extLst>
          </p:cNvPr>
          <p:cNvSpPr/>
          <p:nvPr/>
        </p:nvSpPr>
        <p:spPr>
          <a:xfrm>
            <a:off x="1809918" y="3403500"/>
            <a:ext cx="179373" cy="180407"/>
          </a:xfrm>
          <a:prstGeom prst="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DC8824B-60F7-0A1D-50C3-FC8AF444F920}"/>
              </a:ext>
            </a:extLst>
          </p:cNvPr>
          <p:cNvSpPr/>
          <p:nvPr/>
        </p:nvSpPr>
        <p:spPr>
          <a:xfrm>
            <a:off x="7725197" y="3053225"/>
            <a:ext cx="179373" cy="180407"/>
          </a:xfrm>
          <a:prstGeom prst="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7370570-3EFC-1E21-5248-9A91FDBC46CF}"/>
              </a:ext>
            </a:extLst>
          </p:cNvPr>
          <p:cNvSpPr/>
          <p:nvPr/>
        </p:nvSpPr>
        <p:spPr>
          <a:xfrm>
            <a:off x="7383982" y="3395408"/>
            <a:ext cx="179373" cy="180407"/>
          </a:xfrm>
          <a:prstGeom prst="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8295412-1020-AF98-05EF-1D683AE9AC23}"/>
              </a:ext>
            </a:extLst>
          </p:cNvPr>
          <p:cNvSpPr/>
          <p:nvPr/>
        </p:nvSpPr>
        <p:spPr>
          <a:xfrm>
            <a:off x="3151848" y="4735019"/>
            <a:ext cx="179373" cy="180407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63D02FF-C383-AE19-60DA-DBAA302D49E1}"/>
              </a:ext>
            </a:extLst>
          </p:cNvPr>
          <p:cNvSpPr/>
          <p:nvPr/>
        </p:nvSpPr>
        <p:spPr>
          <a:xfrm>
            <a:off x="8734004" y="4735018"/>
            <a:ext cx="179373" cy="180407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3FC489C-A687-FBC1-5C6C-F36911307B8B}"/>
              </a:ext>
            </a:extLst>
          </p:cNvPr>
          <p:cNvSpPr/>
          <p:nvPr/>
        </p:nvSpPr>
        <p:spPr>
          <a:xfrm>
            <a:off x="1483540" y="3896053"/>
            <a:ext cx="179373" cy="180407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CFFCAD2-D463-4969-7CF1-3636447B7EAE}"/>
              </a:ext>
            </a:extLst>
          </p:cNvPr>
          <p:cNvSpPr/>
          <p:nvPr/>
        </p:nvSpPr>
        <p:spPr>
          <a:xfrm>
            <a:off x="7049511" y="3894241"/>
            <a:ext cx="179373" cy="180407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22F3EE9-E70B-0186-186C-5744A697EFC6}"/>
              </a:ext>
            </a:extLst>
          </p:cNvPr>
          <p:cNvSpPr/>
          <p:nvPr/>
        </p:nvSpPr>
        <p:spPr>
          <a:xfrm>
            <a:off x="7204609" y="4895279"/>
            <a:ext cx="179373" cy="18040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37FDB59-67F6-907A-44E9-1F47ADE8EFDF}"/>
              </a:ext>
            </a:extLst>
          </p:cNvPr>
          <p:cNvSpPr/>
          <p:nvPr/>
        </p:nvSpPr>
        <p:spPr>
          <a:xfrm>
            <a:off x="1634591" y="4895279"/>
            <a:ext cx="179373" cy="18040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5075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1">
            <a:extLst>
              <a:ext uri="{FF2B5EF4-FFF2-40B4-BE49-F238E27FC236}">
                <a16:creationId xmlns:a16="http://schemas.microsoft.com/office/drawing/2014/main" id="{DECDE4C4-4479-5BE9-2C94-BEF56CBF52C5}"/>
              </a:ext>
            </a:extLst>
          </p:cNvPr>
          <p:cNvSpPr/>
          <p:nvPr/>
        </p:nvSpPr>
        <p:spPr>
          <a:xfrm>
            <a:off x="0" y="0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5" name="직사각형 7">
            <a:extLst>
              <a:ext uri="{FF2B5EF4-FFF2-40B4-BE49-F238E27FC236}">
                <a16:creationId xmlns:a16="http://schemas.microsoft.com/office/drawing/2014/main" id="{AD23F40C-635A-8694-E614-DB475FBC826C}"/>
              </a:ext>
            </a:extLst>
          </p:cNvPr>
          <p:cNvSpPr/>
          <p:nvPr/>
        </p:nvSpPr>
        <p:spPr>
          <a:xfrm>
            <a:off x="0" y="6626772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8545CF-FC08-75EB-F1FC-D2FF77664755}"/>
              </a:ext>
            </a:extLst>
          </p:cNvPr>
          <p:cNvSpPr txBox="1"/>
          <p:nvPr/>
        </p:nvSpPr>
        <p:spPr>
          <a:xfrm>
            <a:off x="880556" y="742224"/>
            <a:ext cx="60973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6. Feedback</a:t>
            </a:r>
            <a:endParaRPr kumimoji="1" lang="ko-Kore-US" altLang="en-US" sz="2400" b="1" spc="-6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7" name="직사각형 16">
            <a:extLst>
              <a:ext uri="{FF2B5EF4-FFF2-40B4-BE49-F238E27FC236}">
                <a16:creationId xmlns:a16="http://schemas.microsoft.com/office/drawing/2014/main" id="{F857911C-1B61-1108-27A5-0D77D3057B58}"/>
              </a:ext>
            </a:extLst>
          </p:cNvPr>
          <p:cNvSpPr/>
          <p:nvPr/>
        </p:nvSpPr>
        <p:spPr>
          <a:xfrm>
            <a:off x="641131" y="794381"/>
            <a:ext cx="147145" cy="357352"/>
          </a:xfrm>
          <a:prstGeom prst="rect">
            <a:avLst/>
          </a:prstGeom>
          <a:solidFill>
            <a:srgbClr val="264A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B29FA1-62F6-0F5A-38FA-12D84B1A8303}"/>
              </a:ext>
            </a:extLst>
          </p:cNvPr>
          <p:cNvSpPr txBox="1"/>
          <p:nvPr/>
        </p:nvSpPr>
        <p:spPr>
          <a:xfrm>
            <a:off x="10224543" y="417249"/>
            <a:ext cx="16850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ko-KR" altLang="en-US" sz="1600" b="1" dirty="0" err="1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머신러닝</a:t>
            </a:r>
            <a:r>
              <a:rPr kumimoji="1" lang="ko-KR" altLang="en-US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최종발표</a:t>
            </a:r>
            <a:endParaRPr kumimoji="1" lang="ko-Kore-US" altLang="en-US" sz="1600" b="1" dirty="0">
              <a:solidFill>
                <a:srgbClr val="264A8E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5DA8221-8CC9-03BC-1098-B4901E4DA5D8}"/>
              </a:ext>
            </a:extLst>
          </p:cNvPr>
          <p:cNvSpPr txBox="1"/>
          <p:nvPr/>
        </p:nvSpPr>
        <p:spPr>
          <a:xfrm>
            <a:off x="4046345" y="1583701"/>
            <a:ext cx="4049691" cy="5632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kumimoji="1" lang="en-US" altLang="ko-KR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Shifted data </a:t>
            </a:r>
            <a:r>
              <a:rPr kumimoji="1" lang="ko-KR" altLang="en-US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처리 방식 결정 과정</a:t>
            </a:r>
            <a:endParaRPr kumimoji="1" lang="en-US" altLang="ko-KR" b="1" spc="-6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F43837E-C7D6-4A13-0E4C-E629151C85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5392" y="3344117"/>
            <a:ext cx="825500" cy="7874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CFF0E8A-9FED-CFC3-75EB-775EEB35F8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2915" y="3412746"/>
            <a:ext cx="650142" cy="650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4027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1">
            <a:extLst>
              <a:ext uri="{FF2B5EF4-FFF2-40B4-BE49-F238E27FC236}">
                <a16:creationId xmlns:a16="http://schemas.microsoft.com/office/drawing/2014/main" id="{DECDE4C4-4479-5BE9-2C94-BEF56CBF52C5}"/>
              </a:ext>
            </a:extLst>
          </p:cNvPr>
          <p:cNvSpPr/>
          <p:nvPr/>
        </p:nvSpPr>
        <p:spPr>
          <a:xfrm>
            <a:off x="0" y="0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5" name="직사각형 7">
            <a:extLst>
              <a:ext uri="{FF2B5EF4-FFF2-40B4-BE49-F238E27FC236}">
                <a16:creationId xmlns:a16="http://schemas.microsoft.com/office/drawing/2014/main" id="{AD23F40C-635A-8694-E614-DB475FBC826C}"/>
              </a:ext>
            </a:extLst>
          </p:cNvPr>
          <p:cNvSpPr/>
          <p:nvPr/>
        </p:nvSpPr>
        <p:spPr>
          <a:xfrm>
            <a:off x="0" y="6626772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8545CF-FC08-75EB-F1FC-D2FF77664755}"/>
              </a:ext>
            </a:extLst>
          </p:cNvPr>
          <p:cNvSpPr txBox="1"/>
          <p:nvPr/>
        </p:nvSpPr>
        <p:spPr>
          <a:xfrm>
            <a:off x="880556" y="742224"/>
            <a:ext cx="60973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6. Feedback</a:t>
            </a:r>
            <a:endParaRPr kumimoji="1" lang="ko-Kore-US" altLang="en-US" sz="2400" b="1" spc="-6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7" name="직사각형 16">
            <a:extLst>
              <a:ext uri="{FF2B5EF4-FFF2-40B4-BE49-F238E27FC236}">
                <a16:creationId xmlns:a16="http://schemas.microsoft.com/office/drawing/2014/main" id="{F857911C-1B61-1108-27A5-0D77D3057B58}"/>
              </a:ext>
            </a:extLst>
          </p:cNvPr>
          <p:cNvSpPr/>
          <p:nvPr/>
        </p:nvSpPr>
        <p:spPr>
          <a:xfrm>
            <a:off x="641131" y="794381"/>
            <a:ext cx="147145" cy="357352"/>
          </a:xfrm>
          <a:prstGeom prst="rect">
            <a:avLst/>
          </a:prstGeom>
          <a:solidFill>
            <a:srgbClr val="264A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B29FA1-62F6-0F5A-38FA-12D84B1A8303}"/>
              </a:ext>
            </a:extLst>
          </p:cNvPr>
          <p:cNvSpPr txBox="1"/>
          <p:nvPr/>
        </p:nvSpPr>
        <p:spPr>
          <a:xfrm>
            <a:off x="10224543" y="417249"/>
            <a:ext cx="16850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ko-KR" altLang="en-US" sz="1600" b="1" dirty="0" err="1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머신러닝</a:t>
            </a:r>
            <a:r>
              <a:rPr kumimoji="1" lang="ko-KR" altLang="en-US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최종발표</a:t>
            </a:r>
            <a:endParaRPr kumimoji="1" lang="ko-Kore-US" altLang="en-US" sz="1600" b="1" dirty="0">
              <a:solidFill>
                <a:srgbClr val="264A8E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13314" name="Picture 2" descr="The noisy MNIST datasets. Examples of noisy MNIST samples: background... |  Download Scientific Diagram">
            <a:extLst>
              <a:ext uri="{FF2B5EF4-FFF2-40B4-BE49-F238E27FC236}">
                <a16:creationId xmlns:a16="http://schemas.microsoft.com/office/drawing/2014/main" id="{1DB9F53A-F784-1FBB-11CB-6868E0E0C3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1318" y="2683386"/>
            <a:ext cx="5017328" cy="2172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1C4F01A-2144-EE1C-E3E9-F072021BB774}"/>
              </a:ext>
            </a:extLst>
          </p:cNvPr>
          <p:cNvSpPr txBox="1"/>
          <p:nvPr/>
        </p:nvSpPr>
        <p:spPr>
          <a:xfrm>
            <a:off x="6270503" y="2078895"/>
            <a:ext cx="6096000" cy="5632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kumimoji="1" lang="ko-KR" altLang="en-US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한계 </a:t>
            </a:r>
            <a:r>
              <a:rPr kumimoji="1" lang="en-US" altLang="ko-KR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2</a:t>
            </a:r>
            <a:r>
              <a:rPr kumimoji="1" lang="ko-KR" altLang="en-US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:</a:t>
            </a:r>
            <a:r>
              <a:rPr kumimoji="1" lang="ko-KR" altLang="en-US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다양한 노이즈에 대한 해결책</a:t>
            </a:r>
            <a:r>
              <a:rPr kumimoji="1" lang="en-US" altLang="ko-KR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45A0FD-5737-0599-58BD-BC5DF5F09D83}"/>
              </a:ext>
            </a:extLst>
          </p:cNvPr>
          <p:cNvSpPr txBox="1"/>
          <p:nvPr/>
        </p:nvSpPr>
        <p:spPr>
          <a:xfrm>
            <a:off x="714703" y="2120155"/>
            <a:ext cx="6096000" cy="5632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kumimoji="1" lang="ko-KR" altLang="en-US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한계 </a:t>
            </a:r>
            <a:r>
              <a:rPr kumimoji="1" lang="en-US" altLang="ko-KR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1</a:t>
            </a:r>
            <a:r>
              <a:rPr kumimoji="1" lang="ko-KR" altLang="en-US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:</a:t>
            </a:r>
            <a:r>
              <a:rPr kumimoji="1" lang="ko-KR" altLang="en-US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Rotate, </a:t>
            </a:r>
            <a:r>
              <a:rPr kumimoji="1" lang="ko-KR" altLang="en-US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테두리</a:t>
            </a:r>
            <a:endParaRPr kumimoji="1" lang="en-US" altLang="ko-KR" b="1" spc="-6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530055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1">
            <a:extLst>
              <a:ext uri="{FF2B5EF4-FFF2-40B4-BE49-F238E27FC236}">
                <a16:creationId xmlns:a16="http://schemas.microsoft.com/office/drawing/2014/main" id="{DECDE4C4-4479-5BE9-2C94-BEF56CBF52C5}"/>
              </a:ext>
            </a:extLst>
          </p:cNvPr>
          <p:cNvSpPr/>
          <p:nvPr/>
        </p:nvSpPr>
        <p:spPr>
          <a:xfrm>
            <a:off x="0" y="0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5" name="직사각형 7">
            <a:extLst>
              <a:ext uri="{FF2B5EF4-FFF2-40B4-BE49-F238E27FC236}">
                <a16:creationId xmlns:a16="http://schemas.microsoft.com/office/drawing/2014/main" id="{AD23F40C-635A-8694-E614-DB475FBC826C}"/>
              </a:ext>
            </a:extLst>
          </p:cNvPr>
          <p:cNvSpPr/>
          <p:nvPr/>
        </p:nvSpPr>
        <p:spPr>
          <a:xfrm>
            <a:off x="0" y="6626772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8545CF-FC08-75EB-F1FC-D2FF77664755}"/>
              </a:ext>
            </a:extLst>
          </p:cNvPr>
          <p:cNvSpPr txBox="1"/>
          <p:nvPr/>
        </p:nvSpPr>
        <p:spPr>
          <a:xfrm>
            <a:off x="3047326" y="3198167"/>
            <a:ext cx="60973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감사합니다</a:t>
            </a:r>
            <a:endParaRPr kumimoji="1" lang="ko-Kore-US" altLang="en-US" sz="2400" b="1" spc="-6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048401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1">
            <a:extLst>
              <a:ext uri="{FF2B5EF4-FFF2-40B4-BE49-F238E27FC236}">
                <a16:creationId xmlns:a16="http://schemas.microsoft.com/office/drawing/2014/main" id="{DECDE4C4-4479-5BE9-2C94-BEF56CBF52C5}"/>
              </a:ext>
            </a:extLst>
          </p:cNvPr>
          <p:cNvSpPr/>
          <p:nvPr/>
        </p:nvSpPr>
        <p:spPr>
          <a:xfrm>
            <a:off x="0" y="0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5" name="직사각형 7">
            <a:extLst>
              <a:ext uri="{FF2B5EF4-FFF2-40B4-BE49-F238E27FC236}">
                <a16:creationId xmlns:a16="http://schemas.microsoft.com/office/drawing/2014/main" id="{AD23F40C-635A-8694-E614-DB475FBC826C}"/>
              </a:ext>
            </a:extLst>
          </p:cNvPr>
          <p:cNvSpPr/>
          <p:nvPr/>
        </p:nvSpPr>
        <p:spPr>
          <a:xfrm>
            <a:off x="0" y="6626772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8545CF-FC08-75EB-F1FC-D2FF77664755}"/>
              </a:ext>
            </a:extLst>
          </p:cNvPr>
          <p:cNvSpPr txBox="1"/>
          <p:nvPr/>
        </p:nvSpPr>
        <p:spPr>
          <a:xfrm>
            <a:off x="880556" y="742224"/>
            <a:ext cx="60973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2.</a:t>
            </a:r>
            <a:r>
              <a:rPr kumimoji="1" lang="ko-KR" altLang="en-US" sz="2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데이터 분석 및 </a:t>
            </a:r>
            <a:r>
              <a:rPr kumimoji="1" lang="ko-KR" altLang="en-US" sz="2400" b="1" spc="-6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전처리</a:t>
            </a:r>
            <a:endParaRPr kumimoji="1" lang="ko-Kore-US" altLang="en-US" sz="2400" b="1" spc="-6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7" name="직사각형 16">
            <a:extLst>
              <a:ext uri="{FF2B5EF4-FFF2-40B4-BE49-F238E27FC236}">
                <a16:creationId xmlns:a16="http://schemas.microsoft.com/office/drawing/2014/main" id="{F857911C-1B61-1108-27A5-0D77D3057B58}"/>
              </a:ext>
            </a:extLst>
          </p:cNvPr>
          <p:cNvSpPr/>
          <p:nvPr/>
        </p:nvSpPr>
        <p:spPr>
          <a:xfrm>
            <a:off x="641131" y="794381"/>
            <a:ext cx="147145" cy="357352"/>
          </a:xfrm>
          <a:prstGeom prst="rect">
            <a:avLst/>
          </a:prstGeom>
          <a:solidFill>
            <a:srgbClr val="264A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B29FA1-62F6-0F5A-38FA-12D84B1A8303}"/>
              </a:ext>
            </a:extLst>
          </p:cNvPr>
          <p:cNvSpPr txBox="1"/>
          <p:nvPr/>
        </p:nvSpPr>
        <p:spPr>
          <a:xfrm>
            <a:off x="10224543" y="417249"/>
            <a:ext cx="16850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ko-KR" altLang="en-US" sz="1600" b="1" dirty="0" err="1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머신러닝</a:t>
            </a:r>
            <a:r>
              <a:rPr kumimoji="1" lang="ko-KR" altLang="en-US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최종발표</a:t>
            </a:r>
            <a:endParaRPr kumimoji="1" lang="ko-Kore-US" altLang="en-US" sz="1600" b="1" dirty="0">
              <a:solidFill>
                <a:srgbClr val="264A8E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61B9576-0014-5432-8463-CB90951D5072}"/>
              </a:ext>
            </a:extLst>
          </p:cNvPr>
          <p:cNvSpPr txBox="1"/>
          <p:nvPr/>
        </p:nvSpPr>
        <p:spPr>
          <a:xfrm>
            <a:off x="880556" y="1431446"/>
            <a:ext cx="9147564" cy="5109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sz="16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(1)</a:t>
            </a:r>
            <a:r>
              <a:rPr kumimoji="1" lang="ko-KR" altLang="en-US" sz="16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16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15</a:t>
            </a:r>
            <a:r>
              <a:rPr kumimoji="1" lang="ko-KR" altLang="en-US" sz="16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개</a:t>
            </a:r>
            <a:r>
              <a:rPr kumimoji="1" lang="en-US" altLang="ko-KR" sz="16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(0~9,</a:t>
            </a:r>
            <a:r>
              <a:rPr kumimoji="1" lang="ko-KR" altLang="en-US" sz="16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16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+, -, /, x, =)</a:t>
            </a:r>
            <a:r>
              <a:rPr kumimoji="1" lang="ko-KR" altLang="en-US" sz="16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클래스 이외의 데이터 </a:t>
            </a:r>
            <a:r>
              <a:rPr kumimoji="1" lang="ko-KR" altLang="en-US" sz="16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→ 제거</a:t>
            </a:r>
            <a:endParaRPr kumimoji="1" lang="en-US" altLang="ko-KR" sz="1600" b="1" spc="-6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4" name="U-Turn Arrow 13">
            <a:extLst>
              <a:ext uri="{FF2B5EF4-FFF2-40B4-BE49-F238E27FC236}">
                <a16:creationId xmlns:a16="http://schemas.microsoft.com/office/drawing/2014/main" id="{A54BD29D-7FE2-AA32-64A7-C0BB849C3048}"/>
              </a:ext>
            </a:extLst>
          </p:cNvPr>
          <p:cNvSpPr/>
          <p:nvPr/>
        </p:nvSpPr>
        <p:spPr>
          <a:xfrm rot="5400000">
            <a:off x="4317041" y="-232329"/>
            <a:ext cx="3408810" cy="8835016"/>
          </a:xfrm>
          <a:prstGeom prst="uturnArrow">
            <a:avLst>
              <a:gd name="adj1" fmla="val 17391"/>
              <a:gd name="adj2" fmla="val 25000"/>
              <a:gd name="adj3" fmla="val 23478"/>
              <a:gd name="adj4" fmla="val 43750"/>
              <a:gd name="adj5" fmla="val 10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EFEB2B3A-AC45-9F6D-2DAF-A630115D09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1716144"/>
              </p:ext>
            </p:extLst>
          </p:nvPr>
        </p:nvGraphicFramePr>
        <p:xfrm>
          <a:off x="2058492" y="2148291"/>
          <a:ext cx="3676650" cy="1283970"/>
        </p:xfrm>
        <a:graphic>
          <a:graphicData uri="http://schemas.openxmlformats.org/drawingml/2006/table">
            <a:tbl>
              <a:tblPr>
                <a:solidFill>
                  <a:srgbClr val="FFC0CB"/>
                </a:solidFill>
              </a:tblPr>
              <a:tblGrid>
                <a:gridCol w="866775">
                  <a:extLst>
                    <a:ext uri="{9D8B030D-6E8A-4147-A177-3AD203B41FA5}">
                      <a16:colId xmlns:a16="http://schemas.microsoft.com/office/drawing/2014/main" val="406797466"/>
                    </a:ext>
                  </a:extLst>
                </a:gridCol>
                <a:gridCol w="1409700">
                  <a:extLst>
                    <a:ext uri="{9D8B030D-6E8A-4147-A177-3AD203B41FA5}">
                      <a16:colId xmlns:a16="http://schemas.microsoft.com/office/drawing/2014/main" val="3763119369"/>
                    </a:ext>
                  </a:extLst>
                </a:gridCol>
                <a:gridCol w="1400175">
                  <a:extLst>
                    <a:ext uri="{9D8B030D-6E8A-4147-A177-3AD203B41FA5}">
                      <a16:colId xmlns:a16="http://schemas.microsoft.com/office/drawing/2014/main" val="1121045534"/>
                    </a:ext>
                  </a:extLst>
                </a:gridCol>
              </a:tblGrid>
              <a:tr h="409575">
                <a:tc>
                  <a:txBody>
                    <a:bodyPr/>
                    <a:lstStyle/>
                    <a:p>
                      <a:pPr algn="ctr" fontAlgn="t"/>
                      <a:r>
                        <a:rPr lang="en-US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 </a:t>
                      </a: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숫자</a:t>
                      </a:r>
                      <a:endParaRPr lang="ko-KR" altLang="en-US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기호</a:t>
                      </a:r>
                      <a:endParaRPr lang="ko-KR" altLang="en-US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5340820"/>
                  </a:ext>
                </a:extLst>
              </a:tr>
              <a:tr h="409575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Training</a:t>
                      </a:r>
                      <a:endParaRPr lang="en-US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(15119, 28, 28)</a:t>
                      </a:r>
                      <a:endParaRPr lang="en-US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(15329, 28, 28)</a:t>
                      </a:r>
                      <a:endParaRPr lang="en-US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3614423"/>
                  </a:ext>
                </a:extLst>
              </a:tr>
              <a:tr h="409575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Test</a:t>
                      </a:r>
                      <a:endParaRPr lang="en-US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(2160, 28, 28)</a:t>
                      </a:r>
                      <a:endParaRPr lang="en-US" b="0" i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(2190, 28, 28)</a:t>
                      </a:r>
                      <a:endParaRPr lang="en-US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3970934"/>
                  </a:ext>
                </a:extLst>
              </a:tr>
            </a:tbl>
          </a:graphicData>
        </a:graphic>
      </p:graphicFrame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52274FD8-EA81-E21C-84C5-9C8CA278DF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1183655"/>
              </p:ext>
            </p:extLst>
          </p:nvPr>
        </p:nvGraphicFramePr>
        <p:xfrm>
          <a:off x="6891308" y="2148291"/>
          <a:ext cx="2276475" cy="1283970"/>
        </p:xfrm>
        <a:graphic>
          <a:graphicData uri="http://schemas.openxmlformats.org/drawingml/2006/table">
            <a:tbl>
              <a:tblPr/>
              <a:tblGrid>
                <a:gridCol w="866775">
                  <a:extLst>
                    <a:ext uri="{9D8B030D-6E8A-4147-A177-3AD203B41FA5}">
                      <a16:colId xmlns:a16="http://schemas.microsoft.com/office/drawing/2014/main" val="484908969"/>
                    </a:ext>
                  </a:extLst>
                </a:gridCol>
                <a:gridCol w="1409700">
                  <a:extLst>
                    <a:ext uri="{9D8B030D-6E8A-4147-A177-3AD203B41FA5}">
                      <a16:colId xmlns:a16="http://schemas.microsoft.com/office/drawing/2014/main" val="3056196133"/>
                    </a:ext>
                  </a:extLst>
                </a:gridCol>
              </a:tblGrid>
              <a:tr h="409575">
                <a:tc>
                  <a:txBody>
                    <a:bodyPr/>
                    <a:lstStyle/>
                    <a:p>
                      <a:pPr algn="ctr" fontAlgn="t"/>
                      <a:r>
                        <a:rPr lang="en-US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 </a:t>
                      </a: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숫자 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+ 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기호</a:t>
                      </a:r>
                      <a:endParaRPr lang="ko-KR" altLang="en-US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3465768"/>
                  </a:ext>
                </a:extLst>
              </a:tr>
              <a:tr h="409575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Training</a:t>
                      </a:r>
                      <a:endParaRPr lang="en-US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(30448, 28, 28)</a:t>
                      </a:r>
                      <a:endParaRPr lang="en-US" b="0" i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2724514"/>
                  </a:ext>
                </a:extLst>
              </a:tr>
              <a:tr h="409575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Test</a:t>
                      </a:r>
                      <a:endParaRPr lang="en-US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(4350, 28, 28)</a:t>
                      </a:r>
                      <a:endParaRPr lang="en-US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2626440"/>
                  </a:ext>
                </a:extLst>
              </a:tr>
            </a:tbl>
          </a:graphicData>
        </a:graphic>
      </p:graphicFrame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61703E8E-4C4A-2E65-398E-6A822DC893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068232"/>
              </p:ext>
            </p:extLst>
          </p:nvPr>
        </p:nvGraphicFramePr>
        <p:xfrm>
          <a:off x="6752513" y="4406799"/>
          <a:ext cx="2276475" cy="1228725"/>
        </p:xfrm>
        <a:graphic>
          <a:graphicData uri="http://schemas.openxmlformats.org/drawingml/2006/table">
            <a:tbl>
              <a:tblPr>
                <a:solidFill>
                  <a:srgbClr val="FFC1BB"/>
                </a:solidFill>
              </a:tblPr>
              <a:tblGrid>
                <a:gridCol w="866775">
                  <a:extLst>
                    <a:ext uri="{9D8B030D-6E8A-4147-A177-3AD203B41FA5}">
                      <a16:colId xmlns:a16="http://schemas.microsoft.com/office/drawing/2014/main" val="2300840147"/>
                    </a:ext>
                  </a:extLst>
                </a:gridCol>
                <a:gridCol w="1409700">
                  <a:extLst>
                    <a:ext uri="{9D8B030D-6E8A-4147-A177-3AD203B41FA5}">
                      <a16:colId xmlns:a16="http://schemas.microsoft.com/office/drawing/2014/main" val="935727053"/>
                    </a:ext>
                  </a:extLst>
                </a:gridCol>
              </a:tblGrid>
              <a:tr h="409575">
                <a:tc gridSpan="2"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제거된 데이터셋 개수</a:t>
                      </a:r>
                      <a:endParaRPr lang="ko-KR" altLang="en-US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6502911"/>
                  </a:ext>
                </a:extLst>
              </a:tr>
              <a:tr h="409575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Training</a:t>
                      </a:r>
                      <a:endParaRPr lang="en-US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 smtClean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3059</a:t>
                      </a:r>
                      <a:r>
                        <a:rPr lang="ko-KR" altLang="en-US" sz="1200" b="0" i="0" u="none" strike="noStrike" smtClean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</a:t>
                      </a: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(</a:t>
                      </a:r>
                      <a:r>
                        <a:rPr lang="en-US" altLang="ko-KR" sz="1200" b="0" i="0" u="none" strike="noStrike" smtClean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10.0%)</a:t>
                      </a:r>
                      <a:endParaRPr lang="en-US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7542137"/>
                  </a:ext>
                </a:extLst>
              </a:tr>
              <a:tr h="409575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Test</a:t>
                      </a:r>
                      <a:endParaRPr lang="en-US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 smtClean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347</a:t>
                      </a:r>
                      <a:r>
                        <a:rPr lang="ko-KR" altLang="en-US" sz="1200" b="0" i="0" u="none" strike="noStrike" smtClean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</a:t>
                      </a:r>
                      <a:r>
                        <a:rPr lang="en-US" altLang="ko-KR" sz="1200" b="0" i="0" u="none" strike="noStrike" smtClean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(7.9%)</a:t>
                      </a:r>
                      <a:endParaRPr lang="en-US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7828425"/>
                  </a:ext>
                </a:extLst>
              </a:tr>
            </a:tbl>
          </a:graphicData>
        </a:graphic>
      </p:graphicFrame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603A8F1B-4960-4AC4-C79B-B89BC07BCC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647458"/>
              </p:ext>
            </p:extLst>
          </p:nvPr>
        </p:nvGraphicFramePr>
        <p:xfrm>
          <a:off x="3072346" y="4402375"/>
          <a:ext cx="2276475" cy="1228725"/>
        </p:xfrm>
        <a:graphic>
          <a:graphicData uri="http://schemas.openxmlformats.org/drawingml/2006/table">
            <a:tbl>
              <a:tblPr/>
              <a:tblGrid>
                <a:gridCol w="866775">
                  <a:extLst>
                    <a:ext uri="{9D8B030D-6E8A-4147-A177-3AD203B41FA5}">
                      <a16:colId xmlns:a16="http://schemas.microsoft.com/office/drawing/2014/main" val="2926334605"/>
                    </a:ext>
                  </a:extLst>
                </a:gridCol>
                <a:gridCol w="1409700">
                  <a:extLst>
                    <a:ext uri="{9D8B030D-6E8A-4147-A177-3AD203B41FA5}">
                      <a16:colId xmlns:a16="http://schemas.microsoft.com/office/drawing/2014/main" val="453181626"/>
                    </a:ext>
                  </a:extLst>
                </a:gridCol>
              </a:tblGrid>
              <a:tr h="409575">
                <a:tc gridSpan="2"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최종 데이터셋 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shape</a:t>
                      </a:r>
                      <a:endParaRPr lang="en-US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9910179"/>
                  </a:ext>
                </a:extLst>
              </a:tr>
              <a:tr h="409575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Training</a:t>
                      </a:r>
                      <a:endParaRPr lang="en-US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(</a:t>
                      </a:r>
                      <a:r>
                        <a:rPr lang="en-US" sz="1200" b="0" i="0" u="none" strike="noStrike" smtClean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27389</a:t>
                      </a: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, </a:t>
                      </a:r>
                      <a:r>
                        <a:rPr lang="en-US" sz="1200" b="0" i="0" u="none" strike="noStrike" smtClean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784)</a:t>
                      </a:r>
                      <a:endParaRPr lang="en-US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8685087"/>
                  </a:ext>
                </a:extLst>
              </a:tr>
              <a:tr h="409575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Test</a:t>
                      </a:r>
                      <a:endParaRPr lang="en-US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smtClean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(4003, 784)</a:t>
                      </a:r>
                      <a:endParaRPr lang="en-US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675857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98EC3C79-405A-BB8C-549B-350304EB5B34}"/>
              </a:ext>
            </a:extLst>
          </p:cNvPr>
          <p:cNvSpPr txBox="1"/>
          <p:nvPr/>
        </p:nvSpPr>
        <p:spPr>
          <a:xfrm>
            <a:off x="2098272" y="3443614"/>
            <a:ext cx="359708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&lt;</a:t>
            </a:r>
            <a:r>
              <a:rPr kumimoji="1" lang="ko-KR" altLang="en-US" sz="1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1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Data Cleaning</a:t>
            </a:r>
            <a:r>
              <a:rPr kumimoji="1" lang="ko-KR" altLang="en-US" sz="1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이전 </a:t>
            </a:r>
            <a:r>
              <a:rPr kumimoji="1" lang="en-US" altLang="ko-KR" sz="1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dataset</a:t>
            </a:r>
            <a:r>
              <a:rPr kumimoji="1" lang="ko-KR" altLang="en-US" sz="1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의 </a:t>
            </a:r>
            <a:r>
              <a:rPr kumimoji="1" lang="en-US" altLang="ko-KR" sz="1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shape &gt;</a:t>
            </a:r>
            <a:endParaRPr lang="en-US" sz="140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D79F260-CADF-E71C-F06F-48D7A5896383}"/>
              </a:ext>
            </a:extLst>
          </p:cNvPr>
          <p:cNvSpPr txBox="1"/>
          <p:nvPr/>
        </p:nvSpPr>
        <p:spPr>
          <a:xfrm>
            <a:off x="6691568" y="3442564"/>
            <a:ext cx="259528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&lt;</a:t>
            </a:r>
            <a:r>
              <a:rPr kumimoji="1" lang="ko-KR" altLang="en-US" sz="1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1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15</a:t>
            </a:r>
            <a:r>
              <a:rPr kumimoji="1" lang="ko-KR" altLang="en-US" sz="1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개 클래스 분류기를 위한 데이터 통합 </a:t>
            </a:r>
            <a:r>
              <a:rPr kumimoji="1" lang="en-US" altLang="ko-KR" sz="1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&gt;</a:t>
            </a:r>
            <a:endParaRPr lang="en-US" sz="14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F5CA5A3-2F1B-DDCC-8D31-CF6E0BF814F9}"/>
              </a:ext>
            </a:extLst>
          </p:cNvPr>
          <p:cNvSpPr txBox="1"/>
          <p:nvPr/>
        </p:nvSpPr>
        <p:spPr>
          <a:xfrm>
            <a:off x="6555289" y="5643351"/>
            <a:ext cx="259528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&lt;</a:t>
            </a:r>
            <a:r>
              <a:rPr kumimoji="1" lang="ko-KR" altLang="en-US" sz="1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1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15</a:t>
            </a:r>
            <a:r>
              <a:rPr kumimoji="1" lang="ko-KR" altLang="en-US" sz="1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개 이외 라벨 제거 </a:t>
            </a:r>
            <a:r>
              <a:rPr kumimoji="1" lang="en-US" altLang="ko-KR" sz="1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&gt;</a:t>
            </a:r>
            <a:endParaRPr lang="en-US" sz="1400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BFE38F2-2CF2-BD0D-304E-C4562458DB72}"/>
              </a:ext>
            </a:extLst>
          </p:cNvPr>
          <p:cNvSpPr txBox="1"/>
          <p:nvPr/>
        </p:nvSpPr>
        <p:spPr>
          <a:xfrm>
            <a:off x="2912943" y="5631100"/>
            <a:ext cx="259528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400" b="1" spc="-60">
                <a:latin typeface="NanumGothic" panose="020D0604000000000000" pitchFamily="34" charset="-127"/>
                <a:ea typeface="NanumGothic" panose="020D0604000000000000" pitchFamily="34" charset="-127"/>
              </a:rPr>
              <a:t>&lt;</a:t>
            </a:r>
            <a:r>
              <a:rPr kumimoji="1" lang="ko-KR" altLang="en-US" sz="1400" b="1" spc="-6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ko-KR" altLang="en-US" sz="1400" b="1" spc="-60" smtClean="0">
                <a:latin typeface="NanumGothic" panose="020D0604000000000000" pitchFamily="34" charset="-127"/>
                <a:ea typeface="NanumGothic" panose="020D0604000000000000" pitchFamily="34" charset="-127"/>
              </a:rPr>
              <a:t>가공할 </a:t>
            </a:r>
            <a:r>
              <a:rPr kumimoji="1" lang="en-US" altLang="ko-KR" sz="1400" b="1" spc="-60" smtClean="0">
                <a:latin typeface="NanumGothic" panose="020D0604000000000000" pitchFamily="34" charset="-127"/>
                <a:ea typeface="NanumGothic" panose="020D0604000000000000" pitchFamily="34" charset="-127"/>
              </a:rPr>
              <a:t>Handmade </a:t>
            </a:r>
            <a:r>
              <a:rPr kumimoji="1" lang="ko-KR" altLang="en-US" sz="1400" b="1" spc="-60" smtClean="0">
                <a:latin typeface="NanumGothic" panose="020D0604000000000000" pitchFamily="34" charset="-127"/>
                <a:ea typeface="NanumGothic" panose="020D0604000000000000" pitchFamily="34" charset="-127"/>
              </a:rPr>
              <a:t>데이터셋 </a:t>
            </a:r>
            <a:r>
              <a:rPr kumimoji="1" lang="en-US" altLang="ko-KR" sz="1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&gt;</a:t>
            </a:r>
            <a:endParaRPr lang="en-US" sz="1400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083EC6D-2633-55A5-44DE-7C28D8D6CED3}"/>
              </a:ext>
            </a:extLst>
          </p:cNvPr>
          <p:cNvSpPr txBox="1"/>
          <p:nvPr/>
        </p:nvSpPr>
        <p:spPr>
          <a:xfrm>
            <a:off x="780692" y="1012701"/>
            <a:ext cx="6094428" cy="5632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18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Discover and Visualize the data</a:t>
            </a:r>
          </a:p>
        </p:txBody>
      </p:sp>
    </p:spTree>
    <p:extLst>
      <p:ext uri="{BB962C8B-B14F-4D97-AF65-F5344CB8AC3E}">
        <p14:creationId xmlns:p14="http://schemas.microsoft.com/office/powerpoint/2010/main" val="27546254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1">
            <a:extLst>
              <a:ext uri="{FF2B5EF4-FFF2-40B4-BE49-F238E27FC236}">
                <a16:creationId xmlns:a16="http://schemas.microsoft.com/office/drawing/2014/main" id="{DECDE4C4-4479-5BE9-2C94-BEF56CBF52C5}"/>
              </a:ext>
            </a:extLst>
          </p:cNvPr>
          <p:cNvSpPr/>
          <p:nvPr/>
        </p:nvSpPr>
        <p:spPr>
          <a:xfrm>
            <a:off x="0" y="0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5" name="직사각형 7">
            <a:extLst>
              <a:ext uri="{FF2B5EF4-FFF2-40B4-BE49-F238E27FC236}">
                <a16:creationId xmlns:a16="http://schemas.microsoft.com/office/drawing/2014/main" id="{AD23F40C-635A-8694-E614-DB475FBC826C}"/>
              </a:ext>
            </a:extLst>
          </p:cNvPr>
          <p:cNvSpPr/>
          <p:nvPr/>
        </p:nvSpPr>
        <p:spPr>
          <a:xfrm>
            <a:off x="0" y="6626772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8545CF-FC08-75EB-F1FC-D2FF77664755}"/>
              </a:ext>
            </a:extLst>
          </p:cNvPr>
          <p:cNvSpPr txBox="1"/>
          <p:nvPr/>
        </p:nvSpPr>
        <p:spPr>
          <a:xfrm>
            <a:off x="880556" y="742224"/>
            <a:ext cx="60973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2.</a:t>
            </a:r>
            <a:r>
              <a:rPr kumimoji="1" lang="ko-KR" altLang="en-US" sz="2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데이터 분석 및 </a:t>
            </a:r>
            <a:r>
              <a:rPr kumimoji="1" lang="ko-KR" altLang="en-US" sz="2400" b="1" spc="-6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전처리</a:t>
            </a:r>
            <a:endParaRPr kumimoji="1" lang="ko-Kore-US" altLang="en-US" sz="2400" b="1" spc="-6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7" name="직사각형 16">
            <a:extLst>
              <a:ext uri="{FF2B5EF4-FFF2-40B4-BE49-F238E27FC236}">
                <a16:creationId xmlns:a16="http://schemas.microsoft.com/office/drawing/2014/main" id="{F857911C-1B61-1108-27A5-0D77D3057B58}"/>
              </a:ext>
            </a:extLst>
          </p:cNvPr>
          <p:cNvSpPr/>
          <p:nvPr/>
        </p:nvSpPr>
        <p:spPr>
          <a:xfrm>
            <a:off x="641131" y="794381"/>
            <a:ext cx="147145" cy="357352"/>
          </a:xfrm>
          <a:prstGeom prst="rect">
            <a:avLst/>
          </a:prstGeom>
          <a:solidFill>
            <a:srgbClr val="264A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B29FA1-62F6-0F5A-38FA-12D84B1A8303}"/>
              </a:ext>
            </a:extLst>
          </p:cNvPr>
          <p:cNvSpPr txBox="1"/>
          <p:nvPr/>
        </p:nvSpPr>
        <p:spPr>
          <a:xfrm>
            <a:off x="10224543" y="417249"/>
            <a:ext cx="16850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ko-KR" altLang="en-US" sz="1600" b="1" dirty="0" err="1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머신러닝</a:t>
            </a:r>
            <a:r>
              <a:rPr kumimoji="1" lang="ko-KR" altLang="en-US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최종발표</a:t>
            </a:r>
            <a:endParaRPr kumimoji="1" lang="ko-Kore-US" altLang="en-US" sz="1600" b="1" dirty="0">
              <a:solidFill>
                <a:srgbClr val="264A8E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C1B3DEC-7225-F483-1C46-5FCD62AD0D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0777" y="2345355"/>
            <a:ext cx="9144000" cy="234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>
            <a:extLst>
              <a:ext uri="{FF2B5EF4-FFF2-40B4-BE49-F238E27FC236}">
                <a16:creationId xmlns:a16="http://schemas.microsoft.com/office/drawing/2014/main" id="{3415A0A5-BF87-8DF0-4DAC-8A9F027F81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6636" y="2612097"/>
            <a:ext cx="9144000" cy="629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9D199528-A76C-8FD1-C42A-669C93C4C5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0777" y="3919510"/>
            <a:ext cx="9144000" cy="664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>
            <a:extLst>
              <a:ext uri="{FF2B5EF4-FFF2-40B4-BE49-F238E27FC236}">
                <a16:creationId xmlns:a16="http://schemas.microsoft.com/office/drawing/2014/main" id="{4F9A7C3C-DA48-F683-F4C8-1CB38D3CAB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0777" y="4646184"/>
            <a:ext cx="9144000" cy="722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61B9576-0014-5432-8463-CB90951D5072}"/>
              </a:ext>
            </a:extLst>
          </p:cNvPr>
          <p:cNvSpPr txBox="1"/>
          <p:nvPr/>
        </p:nvSpPr>
        <p:spPr>
          <a:xfrm>
            <a:off x="880556" y="1781555"/>
            <a:ext cx="9147564" cy="2492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sz="1600" spc="-60" smtClean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kumimoji="1" lang="en-US" altLang="ko-KR" sz="16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2)</a:t>
            </a:r>
            <a:r>
              <a:rPr kumimoji="1" lang="ko-KR" altLang="en-US" sz="16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잘못된 </a:t>
            </a:r>
            <a:r>
              <a:rPr kumimoji="1" lang="ko-KR" altLang="en-US" sz="1600" spc="-6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라벨링</a:t>
            </a:r>
            <a:r>
              <a:rPr kumimoji="1" lang="ko-KR" altLang="en-US" sz="16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ko-KR" altLang="en-US" sz="16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→ 육안으로 판별 후 제거</a:t>
            </a:r>
            <a:endParaRPr kumimoji="1" lang="en-US" altLang="ko-KR" sz="1600" b="1" spc="-6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endParaRPr kumimoji="1" lang="en-US" altLang="ko-KR" sz="1600" spc="-6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200000"/>
              </a:lnSpc>
            </a:pPr>
            <a:endParaRPr kumimoji="1" lang="en-US" altLang="ko-KR" sz="1600" spc="-6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200000"/>
              </a:lnSpc>
            </a:pPr>
            <a:r>
              <a:rPr kumimoji="1" lang="en-US" altLang="ko-KR" sz="16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(3)</a:t>
            </a:r>
            <a:r>
              <a:rPr kumimoji="1" lang="ko-KR" altLang="en-US" sz="16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학습에 애매한 데이터 </a:t>
            </a:r>
            <a:r>
              <a:rPr kumimoji="1" lang="ko-KR" altLang="en-US" sz="16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→ 육안으로 판별 후 제거 </a:t>
            </a:r>
            <a:r>
              <a:rPr kumimoji="1" lang="en-US" altLang="ko-KR" sz="1600" b="1" spc="-60" dirty="0">
                <a:solidFill>
                  <a:schemeClr val="bg2">
                    <a:lumMod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(2,</a:t>
            </a:r>
            <a:r>
              <a:rPr kumimoji="1" lang="ko-KR" altLang="en-US" sz="1600" b="1" spc="-60" dirty="0">
                <a:solidFill>
                  <a:schemeClr val="bg2">
                    <a:lumMod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1600" b="1" spc="-60" dirty="0">
                <a:solidFill>
                  <a:schemeClr val="bg2">
                    <a:lumMod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3</a:t>
            </a:r>
            <a:r>
              <a:rPr kumimoji="1" lang="ko-KR" altLang="en-US" sz="1600" b="1" spc="-60" dirty="0">
                <a:solidFill>
                  <a:schemeClr val="bg2">
                    <a:lumMod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번 과정에서 </a:t>
            </a:r>
            <a:r>
              <a:rPr kumimoji="1" lang="en-US" altLang="ko-KR" sz="1600" b="1" spc="-60" dirty="0">
                <a:solidFill>
                  <a:schemeClr val="bg2">
                    <a:lumMod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1910(train)+209(test)</a:t>
            </a:r>
            <a:r>
              <a:rPr kumimoji="1" lang="ko-KR" altLang="en-US" sz="1600" b="1" spc="-60" dirty="0">
                <a:solidFill>
                  <a:schemeClr val="bg2">
                    <a:lumMod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개 삭제됨</a:t>
            </a:r>
            <a:r>
              <a:rPr kumimoji="1" lang="en-US" altLang="ko-KR" sz="1600" b="1" spc="-60" dirty="0">
                <a:solidFill>
                  <a:schemeClr val="bg2">
                    <a:lumMod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endParaRPr kumimoji="1" lang="en-US" altLang="ko-KR" sz="1400" spc="-6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" name="Frame 2">
            <a:extLst>
              <a:ext uri="{FF2B5EF4-FFF2-40B4-BE49-F238E27FC236}">
                <a16:creationId xmlns:a16="http://schemas.microsoft.com/office/drawing/2014/main" id="{5B163CA3-2A4D-BCA6-2CB7-BA630A88C14E}"/>
              </a:ext>
            </a:extLst>
          </p:cNvPr>
          <p:cNvSpPr/>
          <p:nvPr/>
        </p:nvSpPr>
        <p:spPr>
          <a:xfrm>
            <a:off x="2311699" y="2555753"/>
            <a:ext cx="830179" cy="767497"/>
          </a:xfrm>
          <a:prstGeom prst="frame">
            <a:avLst>
              <a:gd name="adj1" fmla="val 3094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Frame 7">
            <a:extLst>
              <a:ext uri="{FF2B5EF4-FFF2-40B4-BE49-F238E27FC236}">
                <a16:creationId xmlns:a16="http://schemas.microsoft.com/office/drawing/2014/main" id="{587FC8D5-509B-7875-7E63-7C746F286967}"/>
              </a:ext>
            </a:extLst>
          </p:cNvPr>
          <p:cNvSpPr/>
          <p:nvPr/>
        </p:nvSpPr>
        <p:spPr>
          <a:xfrm>
            <a:off x="6056764" y="2550519"/>
            <a:ext cx="830179" cy="767497"/>
          </a:xfrm>
          <a:prstGeom prst="frame">
            <a:avLst>
              <a:gd name="adj1" fmla="val 3094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Frame 10">
            <a:extLst>
              <a:ext uri="{FF2B5EF4-FFF2-40B4-BE49-F238E27FC236}">
                <a16:creationId xmlns:a16="http://schemas.microsoft.com/office/drawing/2014/main" id="{537A1BBE-651A-1D68-F1D1-75B05E161FDA}"/>
              </a:ext>
            </a:extLst>
          </p:cNvPr>
          <p:cNvSpPr/>
          <p:nvPr/>
        </p:nvSpPr>
        <p:spPr>
          <a:xfrm>
            <a:off x="7917647" y="2550519"/>
            <a:ext cx="830179" cy="767497"/>
          </a:xfrm>
          <a:prstGeom prst="frame">
            <a:avLst>
              <a:gd name="adj1" fmla="val 3094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Frame 11">
            <a:extLst>
              <a:ext uri="{FF2B5EF4-FFF2-40B4-BE49-F238E27FC236}">
                <a16:creationId xmlns:a16="http://schemas.microsoft.com/office/drawing/2014/main" id="{8D3CA40D-C240-D213-86FE-609AE8F4BFE2}"/>
              </a:ext>
            </a:extLst>
          </p:cNvPr>
          <p:cNvSpPr/>
          <p:nvPr/>
        </p:nvSpPr>
        <p:spPr>
          <a:xfrm>
            <a:off x="6927365" y="4598530"/>
            <a:ext cx="830179" cy="767497"/>
          </a:xfrm>
          <a:prstGeom prst="frame">
            <a:avLst>
              <a:gd name="adj1" fmla="val 3094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Frame 12">
            <a:extLst>
              <a:ext uri="{FF2B5EF4-FFF2-40B4-BE49-F238E27FC236}">
                <a16:creationId xmlns:a16="http://schemas.microsoft.com/office/drawing/2014/main" id="{40571C21-8CCD-009B-59B8-C46DA2023908}"/>
              </a:ext>
            </a:extLst>
          </p:cNvPr>
          <p:cNvSpPr/>
          <p:nvPr/>
        </p:nvSpPr>
        <p:spPr>
          <a:xfrm>
            <a:off x="1312278" y="3851271"/>
            <a:ext cx="830179" cy="767497"/>
          </a:xfrm>
          <a:prstGeom prst="frame">
            <a:avLst>
              <a:gd name="adj1" fmla="val 3094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083EC6D-2633-55A5-44DE-7C28D8D6CED3}"/>
              </a:ext>
            </a:extLst>
          </p:cNvPr>
          <p:cNvSpPr txBox="1"/>
          <p:nvPr/>
        </p:nvSpPr>
        <p:spPr>
          <a:xfrm>
            <a:off x="780692" y="1012701"/>
            <a:ext cx="6094428" cy="5632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18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Discover and Visualize the data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12278" y="5416761"/>
            <a:ext cx="776885" cy="734316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089163" y="5664800"/>
            <a:ext cx="1176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>
                <a:latin typeface="NanumGothic" panose="020D0604000000000000" pitchFamily="50" charset="-127"/>
                <a:ea typeface="NanumGothic" panose="020D0604000000000000" pitchFamily="50" charset="-127"/>
              </a:rPr>
              <a:t>// </a:t>
            </a:r>
            <a:r>
              <a:rPr lang="ko-KR" altLang="en-US" smtClean="0">
                <a:latin typeface="NanumGothic" panose="020D0604000000000000" pitchFamily="50" charset="-127"/>
                <a:ea typeface="NanumGothic" panose="020D0604000000000000" pitchFamily="50" charset="-127"/>
              </a:rPr>
              <a:t>라벨 </a:t>
            </a:r>
            <a:r>
              <a:rPr lang="en-US" altLang="ko-KR" smtClean="0">
                <a:latin typeface="NanumGothic" panose="020D0604000000000000" pitchFamily="50" charset="-127"/>
                <a:ea typeface="NanumGothic" panose="020D0604000000000000" pitchFamily="50" charset="-127"/>
              </a:rPr>
              <a:t>'x'</a:t>
            </a:r>
            <a:endParaRPr lang="ko-KR" altLang="en-US">
              <a:latin typeface="NanumGothic" panose="020D0604000000000000" pitchFamily="50" charset="-127"/>
              <a:ea typeface="NanumGothic" panose="020D0604000000000000" pitchFamily="50" charset="-127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66088" y="5474525"/>
            <a:ext cx="666750" cy="60960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3827906" y="5679431"/>
            <a:ext cx="1199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>
                <a:latin typeface="NanumGothic" panose="020D0604000000000000" pitchFamily="50" charset="-127"/>
                <a:ea typeface="NanumGothic" panose="020D0604000000000000" pitchFamily="50" charset="-127"/>
              </a:rPr>
              <a:t>// </a:t>
            </a:r>
            <a:r>
              <a:rPr lang="ko-KR" altLang="en-US" smtClean="0">
                <a:latin typeface="NanumGothic" panose="020D0604000000000000" pitchFamily="50" charset="-127"/>
                <a:ea typeface="NanumGothic" panose="020D0604000000000000" pitchFamily="50" charset="-127"/>
              </a:rPr>
              <a:t>라벨 </a:t>
            </a:r>
            <a:r>
              <a:rPr lang="en-US" altLang="ko-KR" smtClean="0">
                <a:latin typeface="NanumGothic" panose="020D0604000000000000" pitchFamily="50" charset="-127"/>
                <a:ea typeface="NanumGothic" panose="020D0604000000000000" pitchFamily="50" charset="-127"/>
              </a:rPr>
              <a:t>'9'</a:t>
            </a:r>
            <a:endParaRPr lang="ko-KR" altLang="en-US">
              <a:latin typeface="NanumGothic" panose="020D0604000000000000" pitchFamily="50" charset="-127"/>
              <a:ea typeface="NanumGothic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409094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1">
            <a:extLst>
              <a:ext uri="{FF2B5EF4-FFF2-40B4-BE49-F238E27FC236}">
                <a16:creationId xmlns:a16="http://schemas.microsoft.com/office/drawing/2014/main" id="{DECDE4C4-4479-5BE9-2C94-BEF56CBF52C5}"/>
              </a:ext>
            </a:extLst>
          </p:cNvPr>
          <p:cNvSpPr/>
          <p:nvPr/>
        </p:nvSpPr>
        <p:spPr>
          <a:xfrm>
            <a:off x="0" y="0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5" name="직사각형 7">
            <a:extLst>
              <a:ext uri="{FF2B5EF4-FFF2-40B4-BE49-F238E27FC236}">
                <a16:creationId xmlns:a16="http://schemas.microsoft.com/office/drawing/2014/main" id="{AD23F40C-635A-8694-E614-DB475FBC826C}"/>
              </a:ext>
            </a:extLst>
          </p:cNvPr>
          <p:cNvSpPr/>
          <p:nvPr/>
        </p:nvSpPr>
        <p:spPr>
          <a:xfrm>
            <a:off x="0" y="6626772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7" name="직사각형 16">
            <a:extLst>
              <a:ext uri="{FF2B5EF4-FFF2-40B4-BE49-F238E27FC236}">
                <a16:creationId xmlns:a16="http://schemas.microsoft.com/office/drawing/2014/main" id="{F857911C-1B61-1108-27A5-0D77D3057B58}"/>
              </a:ext>
            </a:extLst>
          </p:cNvPr>
          <p:cNvSpPr/>
          <p:nvPr/>
        </p:nvSpPr>
        <p:spPr>
          <a:xfrm>
            <a:off x="641131" y="794381"/>
            <a:ext cx="147145" cy="357352"/>
          </a:xfrm>
          <a:prstGeom prst="rect">
            <a:avLst/>
          </a:prstGeom>
          <a:solidFill>
            <a:srgbClr val="264A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B29FA1-62F6-0F5A-38FA-12D84B1A8303}"/>
              </a:ext>
            </a:extLst>
          </p:cNvPr>
          <p:cNvSpPr txBox="1"/>
          <p:nvPr/>
        </p:nvSpPr>
        <p:spPr>
          <a:xfrm>
            <a:off x="10224543" y="417249"/>
            <a:ext cx="16850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ko-KR" altLang="en-US" sz="1600" b="1" dirty="0" err="1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머신러닝</a:t>
            </a:r>
            <a:r>
              <a:rPr kumimoji="1" lang="ko-KR" altLang="en-US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최종발표</a:t>
            </a:r>
            <a:endParaRPr kumimoji="1" lang="ko-Kore-US" altLang="en-US" sz="1600" b="1" dirty="0">
              <a:solidFill>
                <a:srgbClr val="264A8E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14C871E-E7CF-24B9-8DB3-18EB9A9E66DC}"/>
              </a:ext>
            </a:extLst>
          </p:cNvPr>
          <p:cNvSpPr txBox="1"/>
          <p:nvPr/>
        </p:nvSpPr>
        <p:spPr>
          <a:xfrm>
            <a:off x="880556" y="1775338"/>
            <a:ext cx="11029064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sz="16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(4)</a:t>
            </a:r>
            <a:r>
              <a:rPr kumimoji="1" lang="ko-KR" altLang="en-US" sz="16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16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Handmade dataset</a:t>
            </a:r>
            <a:r>
              <a:rPr kumimoji="1" lang="ko-KR" altLang="en-US" sz="16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데이터 수 </a:t>
            </a:r>
            <a:r>
              <a:rPr kumimoji="1" lang="en-US" altLang="ko-KR" sz="16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:</a:t>
            </a:r>
            <a:r>
              <a:rPr kumimoji="1" lang="ko-KR" altLang="en-US" sz="16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약 </a:t>
            </a:r>
            <a:r>
              <a:rPr kumimoji="1" lang="en-US" altLang="ko-KR" sz="16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30000</a:t>
            </a:r>
            <a:r>
              <a:rPr kumimoji="1" lang="ko-KR" altLang="en-US" sz="16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개</a:t>
            </a:r>
            <a:r>
              <a:rPr kumimoji="1" lang="ko-KR" altLang="en-US" sz="16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→ </a:t>
            </a:r>
            <a:r>
              <a:rPr kumimoji="1" lang="en-US" altLang="ko-KR" sz="16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Combined </a:t>
            </a:r>
            <a:r>
              <a:rPr kumimoji="1" lang="en-US" altLang="ko-KR" sz="1600" b="1" spc="-60">
                <a:latin typeface="NanumGothic" panose="020D0604000000000000" pitchFamily="34" charset="-127"/>
                <a:ea typeface="NanumGothic" panose="020D0604000000000000" pitchFamily="34" charset="-127"/>
              </a:rPr>
              <a:t>Dataset </a:t>
            </a:r>
            <a:r>
              <a:rPr kumimoji="1" lang="ko-KR" altLang="en-US" sz="1600" b="1" spc="-60" smtClean="0">
                <a:latin typeface="NanumGothic" panose="020D0604000000000000" pitchFamily="34" charset="-127"/>
                <a:ea typeface="NanumGothic" panose="020D0604000000000000" pitchFamily="34" charset="-127"/>
              </a:rPr>
              <a:t>구성</a:t>
            </a:r>
            <a:endParaRPr kumimoji="1" lang="en-US" altLang="ko-KR" sz="1600" b="1" spc="-60" smtClean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200000"/>
              </a:lnSpc>
            </a:pPr>
            <a:r>
              <a:rPr kumimoji="1" lang="en-US" altLang="ko-KR" sz="1600" b="1" spc="-60" smtClean="0">
                <a:latin typeface="NanumGothic" panose="020D0604000000000000" pitchFamily="34" charset="-127"/>
                <a:ea typeface="NanumGothic" panose="020D0604000000000000" pitchFamily="34" charset="-127"/>
              </a:rPr>
              <a:t>				: (Class10: </a:t>
            </a:r>
            <a:r>
              <a:rPr kumimoji="1" lang="ko-KR" altLang="en-US" sz="1600" b="1" spc="-60" smtClean="0">
                <a:latin typeface="NanumGothic" panose="020D0604000000000000" pitchFamily="34" charset="-127"/>
                <a:ea typeface="NanumGothic" panose="020D0604000000000000" pitchFamily="34" charset="-127"/>
              </a:rPr>
              <a:t>총 </a:t>
            </a:r>
            <a:r>
              <a:rPr kumimoji="1" lang="en-US" altLang="ko-KR" sz="16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60,000</a:t>
            </a:r>
            <a:r>
              <a:rPr kumimoji="1" lang="ko-KR" altLang="en-US" sz="16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개</a:t>
            </a:r>
            <a:r>
              <a:rPr kumimoji="1" lang="en-US" altLang="ko-KR" sz="16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kumimoji="1" lang="ko-KR" altLang="en-US" sz="16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16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trainset </a:t>
            </a:r>
            <a:r>
              <a:rPr kumimoji="1" lang="en-US" altLang="ko-KR" sz="1600" b="1" spc="-60">
                <a:latin typeface="NanumGothic" panose="020D0604000000000000" pitchFamily="34" charset="-127"/>
                <a:ea typeface="NanumGothic" panose="020D0604000000000000" pitchFamily="34" charset="-127"/>
              </a:rPr>
              <a:t>: </a:t>
            </a:r>
            <a:r>
              <a:rPr kumimoji="1" lang="ko-KR" altLang="en-US" sz="1600" b="1" spc="-60" smtClean="0">
                <a:latin typeface="NanumGothic" panose="020D0604000000000000" pitchFamily="34" charset="-127"/>
                <a:ea typeface="NanumGothic" panose="020D0604000000000000" pitchFamily="34" charset="-127"/>
              </a:rPr>
              <a:t>라벨별 각 </a:t>
            </a:r>
            <a:r>
              <a:rPr kumimoji="1" lang="en-US" altLang="ko-KR" sz="1600" b="1" spc="-60" smtClean="0">
                <a:latin typeface="NanumGothic" panose="020D0604000000000000" pitchFamily="34" charset="-127"/>
                <a:ea typeface="NanumGothic" panose="020D0604000000000000" pitchFamily="34" charset="-127"/>
              </a:rPr>
              <a:t>6000</a:t>
            </a:r>
            <a:r>
              <a:rPr kumimoji="1" lang="ko-KR" altLang="en-US" sz="16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개</a:t>
            </a:r>
            <a:r>
              <a:rPr kumimoji="1" lang="en-US" altLang="ko-KR" sz="16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kumimoji="1" lang="ko-KR" altLang="en-US" sz="16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1600" b="1" spc="-6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testset</a:t>
            </a:r>
            <a:r>
              <a:rPr kumimoji="1" lang="en-US" altLang="ko-KR" sz="16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: </a:t>
            </a:r>
            <a:r>
              <a:rPr kumimoji="1" lang="ko-KR" altLang="en-US" sz="1600" b="1" spc="-60">
                <a:latin typeface="NanumGothic" panose="020D0604000000000000" pitchFamily="34" charset="-127"/>
                <a:ea typeface="NanumGothic" panose="020D0604000000000000" pitchFamily="34" charset="-127"/>
              </a:rPr>
              <a:t>각 </a:t>
            </a:r>
            <a:r>
              <a:rPr kumimoji="1" lang="en-US" altLang="ko-KR" sz="1600" b="1" spc="-60" smtClean="0">
                <a:latin typeface="NanumGothic" panose="020D0604000000000000" pitchFamily="34" charset="-127"/>
                <a:ea typeface="NanumGothic" panose="020D0604000000000000" pitchFamily="34" charset="-127"/>
              </a:rPr>
              <a:t>1000</a:t>
            </a:r>
            <a:r>
              <a:rPr kumimoji="1" lang="ko-KR" altLang="en-US" sz="1600" b="1" spc="-60">
                <a:latin typeface="NanumGothic" panose="020D0604000000000000" pitchFamily="34" charset="-127"/>
                <a:ea typeface="NanumGothic" panose="020D0604000000000000" pitchFamily="34" charset="-127"/>
              </a:rPr>
              <a:t>개</a:t>
            </a:r>
            <a:r>
              <a:rPr kumimoji="1" lang="en-US" altLang="ko-KR" sz="1600" b="1" spc="-60" smtClean="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</a:p>
          <a:p>
            <a:pPr>
              <a:lnSpc>
                <a:spcPct val="200000"/>
              </a:lnSpc>
            </a:pPr>
            <a:r>
              <a:rPr kumimoji="1" lang="en-US" altLang="ko-KR" sz="1600" b="1" spc="-60">
                <a:latin typeface="NanumGothic" panose="020D0604000000000000" pitchFamily="34" charset="-127"/>
                <a:ea typeface="NanumGothic" panose="020D0604000000000000" pitchFamily="34" charset="-127"/>
              </a:rPr>
              <a:t>				: (</a:t>
            </a:r>
            <a:r>
              <a:rPr kumimoji="1" lang="en-US" altLang="ko-KR" sz="1600" b="1" spc="-60" smtClean="0">
                <a:latin typeface="NanumGothic" panose="020D0604000000000000" pitchFamily="34" charset="-127"/>
                <a:ea typeface="NanumGothic" panose="020D0604000000000000" pitchFamily="34" charset="-127"/>
              </a:rPr>
              <a:t>Class15: </a:t>
            </a:r>
            <a:r>
              <a:rPr kumimoji="1" lang="ko-KR" altLang="en-US" sz="1600" b="1" spc="-60">
                <a:latin typeface="NanumGothic" panose="020D0604000000000000" pitchFamily="34" charset="-127"/>
                <a:ea typeface="NanumGothic" panose="020D0604000000000000" pitchFamily="34" charset="-127"/>
              </a:rPr>
              <a:t>총 </a:t>
            </a:r>
            <a:r>
              <a:rPr kumimoji="1" lang="en-US" altLang="ko-KR" sz="1600" b="1" spc="-60">
                <a:latin typeface="NanumGothic" panose="020D0604000000000000" pitchFamily="34" charset="-127"/>
                <a:ea typeface="NanumGothic" panose="020D0604000000000000" pitchFamily="34" charset="-127"/>
              </a:rPr>
              <a:t>60,000</a:t>
            </a:r>
            <a:r>
              <a:rPr kumimoji="1" lang="ko-KR" altLang="en-US" sz="1600" b="1" spc="-60">
                <a:latin typeface="NanumGothic" panose="020D0604000000000000" pitchFamily="34" charset="-127"/>
                <a:ea typeface="NanumGothic" panose="020D0604000000000000" pitchFamily="34" charset="-127"/>
              </a:rPr>
              <a:t>개</a:t>
            </a:r>
            <a:r>
              <a:rPr kumimoji="1" lang="en-US" altLang="ko-KR" sz="1600" b="1" spc="-60"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kumimoji="1" lang="ko-KR" altLang="en-US" sz="1600" b="1" spc="-6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1600" b="1" spc="-60">
                <a:latin typeface="NanumGothic" panose="020D0604000000000000" pitchFamily="34" charset="-127"/>
                <a:ea typeface="NanumGothic" panose="020D0604000000000000" pitchFamily="34" charset="-127"/>
              </a:rPr>
              <a:t>trainset : </a:t>
            </a:r>
            <a:r>
              <a:rPr kumimoji="1" lang="ko-KR" altLang="en-US" sz="1600" b="1" spc="-60">
                <a:latin typeface="NanumGothic" panose="020D0604000000000000" pitchFamily="34" charset="-127"/>
                <a:ea typeface="NanumGothic" panose="020D0604000000000000" pitchFamily="34" charset="-127"/>
              </a:rPr>
              <a:t>라벨별 각 </a:t>
            </a:r>
            <a:r>
              <a:rPr kumimoji="1" lang="en-US" altLang="ko-KR" sz="1600" b="1" spc="-60">
                <a:latin typeface="NanumGothic" panose="020D0604000000000000" pitchFamily="34" charset="-127"/>
                <a:ea typeface="NanumGothic" panose="020D0604000000000000" pitchFamily="34" charset="-127"/>
              </a:rPr>
              <a:t>4</a:t>
            </a:r>
            <a:r>
              <a:rPr kumimoji="1" lang="en-US" altLang="ko-KR" sz="1600" b="1" spc="-60" smtClean="0">
                <a:latin typeface="NanumGothic" panose="020D0604000000000000" pitchFamily="34" charset="-127"/>
                <a:ea typeface="NanumGothic" panose="020D0604000000000000" pitchFamily="34" charset="-127"/>
              </a:rPr>
              <a:t>000</a:t>
            </a:r>
            <a:r>
              <a:rPr kumimoji="1" lang="ko-KR" altLang="en-US" sz="1600" b="1" spc="-60">
                <a:latin typeface="NanumGothic" panose="020D0604000000000000" pitchFamily="34" charset="-127"/>
                <a:ea typeface="NanumGothic" panose="020D0604000000000000" pitchFamily="34" charset="-127"/>
              </a:rPr>
              <a:t>개</a:t>
            </a:r>
            <a:r>
              <a:rPr kumimoji="1" lang="en-US" altLang="ko-KR" sz="1600" b="1" spc="-60"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kumimoji="1" lang="ko-KR" altLang="en-US" sz="1600" b="1" spc="-6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1600" b="1" spc="-60">
                <a:latin typeface="NanumGothic" panose="020D0604000000000000" pitchFamily="34" charset="-127"/>
                <a:ea typeface="NanumGothic" panose="020D0604000000000000" pitchFamily="34" charset="-127"/>
              </a:rPr>
              <a:t>testset : </a:t>
            </a:r>
            <a:r>
              <a:rPr kumimoji="1" lang="ko-KR" altLang="en-US" sz="1600" b="1" spc="-60">
                <a:latin typeface="NanumGothic" panose="020D0604000000000000" pitchFamily="34" charset="-127"/>
                <a:ea typeface="NanumGothic" panose="020D0604000000000000" pitchFamily="34" charset="-127"/>
              </a:rPr>
              <a:t>각 </a:t>
            </a:r>
            <a:r>
              <a:rPr kumimoji="1" lang="en-US" altLang="ko-KR" sz="1600" b="1" spc="-60" smtClean="0">
                <a:latin typeface="NanumGothic" panose="020D0604000000000000" pitchFamily="34" charset="-127"/>
                <a:ea typeface="NanumGothic" panose="020D0604000000000000" pitchFamily="34" charset="-127"/>
              </a:rPr>
              <a:t>660</a:t>
            </a:r>
            <a:r>
              <a:rPr kumimoji="1" lang="ko-KR" altLang="en-US" sz="1600" b="1" spc="-60">
                <a:latin typeface="NanumGothic" panose="020D0604000000000000" pitchFamily="34" charset="-127"/>
                <a:ea typeface="NanumGothic" panose="020D0604000000000000" pitchFamily="34" charset="-127"/>
              </a:rPr>
              <a:t>개</a:t>
            </a:r>
            <a:r>
              <a:rPr kumimoji="1" lang="en-US" altLang="ko-KR" sz="1600" b="1" spc="-60" smtClean="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  <a:endParaRPr kumimoji="1" lang="en-US" altLang="ko-KR" sz="1600" b="1" spc="-6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200000"/>
              </a:lnSpc>
            </a:pPr>
            <a:r>
              <a:rPr kumimoji="1" lang="en-US" altLang="ko-KR" sz="16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(5)</a:t>
            </a:r>
            <a:r>
              <a:rPr kumimoji="1" lang="ko-KR" altLang="en-US" sz="16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ko-KR" altLang="en-US" sz="1600" spc="-6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픽셀값</a:t>
            </a:r>
            <a:r>
              <a:rPr kumimoji="1" lang="en-US" altLang="ko-KR" sz="16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(feature</a:t>
            </a:r>
            <a:r>
              <a:rPr kumimoji="1" lang="ko-KR" altLang="en-US" sz="16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값</a:t>
            </a:r>
            <a:r>
              <a:rPr kumimoji="1" lang="en-US" altLang="ko-KR" sz="16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  <a:r>
              <a:rPr kumimoji="1" lang="ko-KR" altLang="en-US" sz="16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의 차이 </a:t>
            </a:r>
            <a:r>
              <a:rPr kumimoji="1" lang="ko-KR" altLang="en-US" sz="16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→  파이프라인에 </a:t>
            </a:r>
            <a:r>
              <a:rPr kumimoji="1" lang="en-US" altLang="ko-KR" sz="16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Normalizer(</a:t>
            </a:r>
            <a:r>
              <a:rPr kumimoji="1" lang="ko-KR" altLang="en-US" sz="16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1600" b="1" spc="-60">
                <a:latin typeface="NanumGothic" panose="020D0604000000000000" pitchFamily="34" charset="-127"/>
                <a:ea typeface="NanumGothic" panose="020D0604000000000000" pitchFamily="34" charset="-127"/>
              </a:rPr>
              <a:t>) </a:t>
            </a:r>
            <a:r>
              <a:rPr kumimoji="1" lang="ko-KR" altLang="en-US" sz="1600" b="1" spc="-60" smtClean="0">
                <a:latin typeface="NanumGothic" panose="020D0604000000000000" pitchFamily="34" charset="-127"/>
                <a:ea typeface="NanumGothic" panose="020D0604000000000000" pitchFamily="34" charset="-127"/>
              </a:rPr>
              <a:t>추가</a:t>
            </a:r>
            <a:endParaRPr kumimoji="1" lang="en-US" altLang="ko-KR" sz="1600" spc="-60" smtClean="0">
              <a:solidFill>
                <a:srgbClr val="FF0000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1600" spc="-60" smtClean="0">
                <a:latin typeface="NanumGothic" panose="020D0604000000000000" pitchFamily="34" charset="-127"/>
                <a:ea typeface="NanumGothic" panose="020D0604000000000000" pitchFamily="34" charset="-127"/>
              </a:rPr>
              <a:t>Original</a:t>
            </a:r>
            <a:r>
              <a:rPr kumimoji="1" lang="ko-KR" altLang="en-US" sz="1600" spc="-60" smtClean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1600" spc="-60" smtClean="0">
                <a:latin typeface="NanumGothic" panose="020D0604000000000000" pitchFamily="34" charset="-127"/>
                <a:ea typeface="NanumGothic" panose="020D0604000000000000" pitchFamily="34" charset="-127"/>
              </a:rPr>
              <a:t>Dataset</a:t>
            </a:r>
            <a:r>
              <a:rPr kumimoji="1" lang="ko-KR" altLang="en-US" sz="1600" spc="-60" smtClean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1600" spc="-60" smtClean="0">
                <a:latin typeface="NanumGothic" panose="020D0604000000000000" pitchFamily="34" charset="-127"/>
                <a:ea typeface="NanumGothic" panose="020D0604000000000000" pitchFamily="34" charset="-127"/>
              </a:rPr>
              <a:t>:</a:t>
            </a:r>
            <a:r>
              <a:rPr kumimoji="1" lang="ko-KR" altLang="en-US" sz="1600" spc="-60" smtClean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1600" spc="-60" smtClean="0">
                <a:latin typeface="NanumGothic" panose="020D0604000000000000" pitchFamily="34" charset="-127"/>
                <a:ea typeface="NanumGothic" panose="020D0604000000000000" pitchFamily="34" charset="-127"/>
              </a:rPr>
              <a:t>0~255 // Handmade</a:t>
            </a:r>
            <a:r>
              <a:rPr kumimoji="1" lang="ko-KR" altLang="en-US" sz="1600" spc="-60" smtClean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1600" spc="-60" smtClean="0">
                <a:latin typeface="NanumGothic" panose="020D0604000000000000" pitchFamily="34" charset="-127"/>
                <a:ea typeface="NanumGothic" panose="020D0604000000000000" pitchFamily="34" charset="-127"/>
              </a:rPr>
              <a:t>Dataset</a:t>
            </a:r>
            <a:r>
              <a:rPr kumimoji="1" lang="ko-KR" altLang="en-US" sz="1600" spc="-60" smtClean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1600" spc="-60" smtClean="0">
                <a:latin typeface="NanumGothic" panose="020D0604000000000000" pitchFamily="34" charset="-127"/>
                <a:ea typeface="NanumGothic" panose="020D0604000000000000" pitchFamily="34" charset="-127"/>
              </a:rPr>
              <a:t>:</a:t>
            </a:r>
            <a:r>
              <a:rPr kumimoji="1" lang="ko-KR" altLang="en-US" sz="1600" spc="-60" smtClean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1600" spc="-60" smtClean="0">
                <a:latin typeface="NanumGothic" panose="020D0604000000000000" pitchFamily="34" charset="-127"/>
                <a:ea typeface="NanumGothic" panose="020D0604000000000000" pitchFamily="34" charset="-127"/>
              </a:rPr>
              <a:t>0~1</a:t>
            </a:r>
          </a:p>
          <a:p>
            <a:pPr>
              <a:lnSpc>
                <a:spcPct val="200000"/>
              </a:lnSpc>
            </a:pPr>
            <a:r>
              <a:rPr kumimoji="1" lang="en-US" altLang="ko-KR" sz="1600" spc="-60" smtClean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kumimoji="1" lang="en-US" altLang="ko-KR" sz="16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6)</a:t>
            </a:r>
            <a:r>
              <a:rPr kumimoji="1" lang="ko-KR" altLang="en-US" sz="16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노이즈가 있는 데이터 </a:t>
            </a:r>
            <a:r>
              <a:rPr kumimoji="1" lang="ko-KR" altLang="en-US" sz="16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→ 노이즈 추가하여 </a:t>
            </a:r>
            <a:r>
              <a:rPr kumimoji="1" lang="en-US" altLang="ko-KR" sz="16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trainset, </a:t>
            </a:r>
            <a:r>
              <a:rPr kumimoji="1" lang="en-US" altLang="ko-KR" sz="1600" b="1" spc="-6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testset</a:t>
            </a:r>
            <a:r>
              <a:rPr kumimoji="1" lang="en-US" altLang="ko-KR" sz="16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ko-KR" altLang="en-US" sz="16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구축 </a:t>
            </a:r>
            <a:r>
              <a:rPr kumimoji="1" lang="en-US" altLang="ko-KR" sz="16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+</a:t>
            </a:r>
            <a:r>
              <a:rPr kumimoji="1" lang="ko-KR" altLang="en-US" sz="16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파이프라인에 </a:t>
            </a:r>
            <a:r>
              <a:rPr kumimoji="1" lang="en-US" altLang="ko-KR" sz="16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denoising</a:t>
            </a:r>
            <a:r>
              <a:rPr kumimoji="1" lang="ko-KR" altLang="en-US" sz="16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함수 추가</a:t>
            </a:r>
            <a:endParaRPr kumimoji="1" lang="en-US" altLang="ko-KR" sz="1600" b="1" spc="-6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200000"/>
              </a:lnSpc>
            </a:pPr>
            <a:endParaRPr kumimoji="1" lang="en-US" altLang="ko-KR" sz="1600" b="1" spc="-6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200000"/>
              </a:lnSpc>
            </a:pPr>
            <a:endParaRPr kumimoji="1" lang="en-US" altLang="ko-KR" sz="1600" b="1" spc="-6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21E814D-0E43-2E3D-B130-884005BAFC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556" y="4857600"/>
            <a:ext cx="9144000" cy="683385"/>
          </a:xfrm>
          <a:prstGeom prst="rect">
            <a:avLst/>
          </a:prstGeom>
        </p:spPr>
      </p:pic>
      <p:sp>
        <p:nvSpPr>
          <p:cNvPr id="8" name="Frame 7">
            <a:extLst>
              <a:ext uri="{FF2B5EF4-FFF2-40B4-BE49-F238E27FC236}">
                <a16:creationId xmlns:a16="http://schemas.microsoft.com/office/drawing/2014/main" id="{2B2D3E0F-C293-FC28-339B-F3AC850BF312}"/>
              </a:ext>
            </a:extLst>
          </p:cNvPr>
          <p:cNvSpPr/>
          <p:nvPr/>
        </p:nvSpPr>
        <p:spPr>
          <a:xfrm>
            <a:off x="5452555" y="4815543"/>
            <a:ext cx="2735179" cy="767497"/>
          </a:xfrm>
          <a:prstGeom prst="frame">
            <a:avLst>
              <a:gd name="adj1" fmla="val 3094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Frame 10">
            <a:extLst>
              <a:ext uri="{FF2B5EF4-FFF2-40B4-BE49-F238E27FC236}">
                <a16:creationId xmlns:a16="http://schemas.microsoft.com/office/drawing/2014/main" id="{A53CE394-E97E-755F-CB4C-73B8E1BAD79D}"/>
              </a:ext>
            </a:extLst>
          </p:cNvPr>
          <p:cNvSpPr/>
          <p:nvPr/>
        </p:nvSpPr>
        <p:spPr>
          <a:xfrm>
            <a:off x="4566231" y="4815543"/>
            <a:ext cx="830179" cy="767497"/>
          </a:xfrm>
          <a:prstGeom prst="frame">
            <a:avLst>
              <a:gd name="adj1" fmla="val 3094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269AC30-AB5D-18BA-7907-B105308CE2FC}"/>
              </a:ext>
            </a:extLst>
          </p:cNvPr>
          <p:cNvSpPr txBox="1"/>
          <p:nvPr/>
        </p:nvSpPr>
        <p:spPr>
          <a:xfrm>
            <a:off x="880556" y="742224"/>
            <a:ext cx="60973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2.</a:t>
            </a:r>
            <a:r>
              <a:rPr kumimoji="1" lang="ko-KR" altLang="en-US" sz="2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데이터 분석 및 </a:t>
            </a:r>
            <a:r>
              <a:rPr kumimoji="1" lang="ko-KR" altLang="en-US" sz="2400" b="1" spc="-6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전처리</a:t>
            </a:r>
            <a:endParaRPr kumimoji="1" lang="ko-Kore-US" altLang="en-US" sz="2400" b="1" spc="-6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B152B5-6027-9243-6896-0FE88334520C}"/>
              </a:ext>
            </a:extLst>
          </p:cNvPr>
          <p:cNvSpPr txBox="1"/>
          <p:nvPr/>
        </p:nvSpPr>
        <p:spPr>
          <a:xfrm>
            <a:off x="780692" y="1012701"/>
            <a:ext cx="6094428" cy="5632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18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Discover and Visualize the data</a:t>
            </a:r>
          </a:p>
        </p:txBody>
      </p:sp>
    </p:spTree>
    <p:extLst>
      <p:ext uri="{BB962C8B-B14F-4D97-AF65-F5344CB8AC3E}">
        <p14:creationId xmlns:p14="http://schemas.microsoft.com/office/powerpoint/2010/main" val="19740794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1">
            <a:extLst>
              <a:ext uri="{FF2B5EF4-FFF2-40B4-BE49-F238E27FC236}">
                <a16:creationId xmlns:a16="http://schemas.microsoft.com/office/drawing/2014/main" id="{DECDE4C4-4479-5BE9-2C94-BEF56CBF52C5}"/>
              </a:ext>
            </a:extLst>
          </p:cNvPr>
          <p:cNvSpPr/>
          <p:nvPr/>
        </p:nvSpPr>
        <p:spPr>
          <a:xfrm>
            <a:off x="0" y="0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5" name="직사각형 7">
            <a:extLst>
              <a:ext uri="{FF2B5EF4-FFF2-40B4-BE49-F238E27FC236}">
                <a16:creationId xmlns:a16="http://schemas.microsoft.com/office/drawing/2014/main" id="{AD23F40C-635A-8694-E614-DB475FBC826C}"/>
              </a:ext>
            </a:extLst>
          </p:cNvPr>
          <p:cNvSpPr/>
          <p:nvPr/>
        </p:nvSpPr>
        <p:spPr>
          <a:xfrm>
            <a:off x="0" y="6626772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7" name="직사각형 16">
            <a:extLst>
              <a:ext uri="{FF2B5EF4-FFF2-40B4-BE49-F238E27FC236}">
                <a16:creationId xmlns:a16="http://schemas.microsoft.com/office/drawing/2014/main" id="{F857911C-1B61-1108-27A5-0D77D3057B58}"/>
              </a:ext>
            </a:extLst>
          </p:cNvPr>
          <p:cNvSpPr/>
          <p:nvPr/>
        </p:nvSpPr>
        <p:spPr>
          <a:xfrm>
            <a:off x="641131" y="794381"/>
            <a:ext cx="147145" cy="357352"/>
          </a:xfrm>
          <a:prstGeom prst="rect">
            <a:avLst/>
          </a:prstGeom>
          <a:solidFill>
            <a:srgbClr val="264A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B29FA1-62F6-0F5A-38FA-12D84B1A8303}"/>
              </a:ext>
            </a:extLst>
          </p:cNvPr>
          <p:cNvSpPr txBox="1"/>
          <p:nvPr/>
        </p:nvSpPr>
        <p:spPr>
          <a:xfrm>
            <a:off x="10224543" y="417249"/>
            <a:ext cx="16850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ko-KR" altLang="en-US" sz="1600" b="1" dirty="0" err="1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머신러닝</a:t>
            </a:r>
            <a:r>
              <a:rPr kumimoji="1" lang="ko-KR" altLang="en-US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최종발표</a:t>
            </a:r>
            <a:endParaRPr kumimoji="1" lang="ko-Kore-US" altLang="en-US" sz="1600" b="1" dirty="0">
              <a:solidFill>
                <a:srgbClr val="264A8E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14C871E-E7CF-24B9-8DB3-18EB9A9E66DC}"/>
              </a:ext>
            </a:extLst>
          </p:cNvPr>
          <p:cNvSpPr txBox="1"/>
          <p:nvPr/>
        </p:nvSpPr>
        <p:spPr>
          <a:xfrm>
            <a:off x="880556" y="1958505"/>
            <a:ext cx="10112296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sz="1600" spc="-60" smtClean="0">
                <a:latin typeface="NanumGothic" panose="020D0604000000000000" pitchFamily="34" charset="-127"/>
                <a:ea typeface="NanumGothic" panose="020D0604000000000000" pitchFamily="34" charset="-127"/>
              </a:rPr>
              <a:t>(7) shift</a:t>
            </a:r>
            <a:r>
              <a:rPr kumimoji="1" lang="ko-KR" altLang="en-US" sz="16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된 데이터</a:t>
            </a:r>
            <a:r>
              <a:rPr kumimoji="1" lang="en-US" altLang="ko-KR" sz="16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kumimoji="1" lang="ko-KR" altLang="en-US" sz="16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테두리가 남은 데이터 </a:t>
            </a:r>
            <a:r>
              <a:rPr kumimoji="1" lang="ko-KR" altLang="en-US" sz="16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→ 파이프라인에 중앙화</a:t>
            </a:r>
            <a:r>
              <a:rPr kumimoji="1" lang="en-US" altLang="ko-KR" sz="16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kumimoji="1" lang="ko-KR" altLang="en-US" sz="16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최대화 과정 추가</a:t>
            </a:r>
            <a:endParaRPr kumimoji="1" lang="en-US" altLang="ko-KR" sz="1600" spc="-6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200000"/>
              </a:lnSpc>
            </a:pPr>
            <a:endParaRPr kumimoji="1" lang="en-US" altLang="ko-KR" sz="1600" spc="-6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200000"/>
              </a:lnSpc>
            </a:pPr>
            <a:endParaRPr kumimoji="1" lang="en-US" altLang="ko-KR" sz="1600" spc="-6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200000"/>
              </a:lnSpc>
            </a:pPr>
            <a:r>
              <a:rPr kumimoji="1" lang="en-US" altLang="ko-KR" sz="1600" spc="-60" smtClean="0">
                <a:latin typeface="NanumGothic" panose="020D0604000000000000" pitchFamily="34" charset="-127"/>
                <a:ea typeface="NanumGothic" panose="020D0604000000000000" pitchFamily="34" charset="-127"/>
              </a:rPr>
              <a:t>(8)</a:t>
            </a:r>
            <a:r>
              <a:rPr kumimoji="1" lang="ko-KR" altLang="en-US" sz="1600" spc="-60" smtClean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ko-KR" altLang="en-US" sz="16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비슷한 숫자 및 기호의 존재 </a:t>
            </a:r>
            <a:r>
              <a:rPr kumimoji="1" lang="ko-KR" altLang="en-US" sz="16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→ 삭제</a:t>
            </a:r>
            <a:r>
              <a:rPr kumimoji="1" lang="en-US" altLang="ko-KR" sz="16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kumimoji="1" lang="ko-KR" altLang="en-US" sz="16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향후 </a:t>
            </a:r>
            <a:r>
              <a:rPr kumimoji="1" lang="en-US" altLang="ko-KR" sz="16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Confusion Matrix</a:t>
            </a:r>
            <a:r>
              <a:rPr kumimoji="1" lang="ko-KR" altLang="en-US" sz="16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분석 계획</a:t>
            </a:r>
            <a:endParaRPr kumimoji="1" lang="en-US" altLang="ko-KR" sz="1600" spc="-6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200000"/>
              </a:lnSpc>
            </a:pPr>
            <a:endParaRPr kumimoji="1" lang="en-US" altLang="ko-KR" sz="1600" spc="-6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200000"/>
              </a:lnSpc>
            </a:pPr>
            <a:endParaRPr kumimoji="1" lang="en-US" altLang="ko-KR" sz="1600" spc="-6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200000"/>
              </a:lnSpc>
            </a:pPr>
            <a:r>
              <a:rPr kumimoji="1" lang="en-US" altLang="ko-KR" sz="1600" spc="-60" smtClean="0">
                <a:latin typeface="NanumGothic" panose="020D0604000000000000" pitchFamily="34" charset="-127"/>
                <a:ea typeface="NanumGothic" panose="020D0604000000000000" pitchFamily="34" charset="-127"/>
              </a:rPr>
              <a:t>(9)</a:t>
            </a:r>
            <a:r>
              <a:rPr kumimoji="1" lang="ko-KR" altLang="en-US" sz="1600" spc="-60" smtClean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ko-KR" altLang="en-US" sz="16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데이터 크기 </a:t>
            </a:r>
            <a:r>
              <a:rPr kumimoji="1" lang="en-US" altLang="ko-KR" sz="16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:</a:t>
            </a:r>
            <a:r>
              <a:rPr kumimoji="1" lang="ko-KR" altLang="en-US" sz="16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16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28</a:t>
            </a:r>
            <a:r>
              <a:rPr kumimoji="1" lang="ko-KR" altLang="en-US" sz="16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*</a:t>
            </a:r>
            <a:r>
              <a:rPr kumimoji="1" lang="en-US" altLang="ko-KR" sz="16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28</a:t>
            </a:r>
            <a:r>
              <a:rPr kumimoji="1" lang="ko-KR" altLang="en-US" sz="16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데이터만 있음 </a:t>
            </a:r>
            <a:r>
              <a:rPr kumimoji="1" lang="ko-KR" altLang="en-US" sz="16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→  현재 가진 데이터를 확대</a:t>
            </a:r>
            <a:r>
              <a:rPr kumimoji="1" lang="en-US" altLang="ko-KR" sz="16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kumimoji="1" lang="ko-KR" altLang="en-US" sz="16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축소해서 새로운 데이터를 만드는 데 한계가 있음</a:t>
            </a:r>
            <a:endParaRPr kumimoji="1" lang="en-US" altLang="ko-KR" sz="1600" spc="-6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269AC30-AB5D-18BA-7907-B105308CE2FC}"/>
              </a:ext>
            </a:extLst>
          </p:cNvPr>
          <p:cNvSpPr txBox="1"/>
          <p:nvPr/>
        </p:nvSpPr>
        <p:spPr>
          <a:xfrm>
            <a:off x="880556" y="742224"/>
            <a:ext cx="60973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2.</a:t>
            </a:r>
            <a:r>
              <a:rPr kumimoji="1" lang="ko-KR" altLang="en-US" sz="2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데이터 분석 및 </a:t>
            </a:r>
            <a:r>
              <a:rPr kumimoji="1" lang="ko-KR" altLang="en-US" sz="2400" b="1" spc="-6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전처리</a:t>
            </a:r>
            <a:endParaRPr kumimoji="1" lang="ko-Kore-US" altLang="en-US" sz="2400" b="1" spc="-6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1DF5776-884E-5532-B7D7-08A427B6F9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9148" y="3980779"/>
            <a:ext cx="9144000" cy="745478"/>
          </a:xfrm>
          <a:prstGeom prst="rect">
            <a:avLst/>
          </a:prstGeom>
        </p:spPr>
      </p:pic>
      <p:sp>
        <p:nvSpPr>
          <p:cNvPr id="9" name="Frame 8">
            <a:extLst>
              <a:ext uri="{FF2B5EF4-FFF2-40B4-BE49-F238E27FC236}">
                <a16:creationId xmlns:a16="http://schemas.microsoft.com/office/drawing/2014/main" id="{DF90FA9D-299A-C35D-F654-54BA74B634AE}"/>
              </a:ext>
            </a:extLst>
          </p:cNvPr>
          <p:cNvSpPr/>
          <p:nvPr/>
        </p:nvSpPr>
        <p:spPr>
          <a:xfrm>
            <a:off x="3973666" y="3934325"/>
            <a:ext cx="830179" cy="767497"/>
          </a:xfrm>
          <a:prstGeom prst="frame">
            <a:avLst>
              <a:gd name="adj1" fmla="val 3094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6604108-C86D-AEEE-63DA-36FB8DC1E0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5400" y="2452062"/>
            <a:ext cx="7505700" cy="1016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A97899D-AFEA-5E4D-4532-6C1B824B568B}"/>
              </a:ext>
            </a:extLst>
          </p:cNvPr>
          <p:cNvSpPr txBox="1"/>
          <p:nvPr/>
        </p:nvSpPr>
        <p:spPr>
          <a:xfrm>
            <a:off x="780692" y="1012701"/>
            <a:ext cx="6094428" cy="5632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18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Discover and Visualize the data</a:t>
            </a:r>
          </a:p>
        </p:txBody>
      </p:sp>
    </p:spTree>
    <p:extLst>
      <p:ext uri="{BB962C8B-B14F-4D97-AF65-F5344CB8AC3E}">
        <p14:creationId xmlns:p14="http://schemas.microsoft.com/office/powerpoint/2010/main" val="1524837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1">
            <a:extLst>
              <a:ext uri="{FF2B5EF4-FFF2-40B4-BE49-F238E27FC236}">
                <a16:creationId xmlns:a16="http://schemas.microsoft.com/office/drawing/2014/main" id="{DECDE4C4-4479-5BE9-2C94-BEF56CBF52C5}"/>
              </a:ext>
            </a:extLst>
          </p:cNvPr>
          <p:cNvSpPr/>
          <p:nvPr/>
        </p:nvSpPr>
        <p:spPr>
          <a:xfrm>
            <a:off x="0" y="0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5" name="직사각형 7">
            <a:extLst>
              <a:ext uri="{FF2B5EF4-FFF2-40B4-BE49-F238E27FC236}">
                <a16:creationId xmlns:a16="http://schemas.microsoft.com/office/drawing/2014/main" id="{AD23F40C-635A-8694-E614-DB475FBC826C}"/>
              </a:ext>
            </a:extLst>
          </p:cNvPr>
          <p:cNvSpPr/>
          <p:nvPr/>
        </p:nvSpPr>
        <p:spPr>
          <a:xfrm>
            <a:off x="0" y="6626772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7" name="직사각형 16">
            <a:extLst>
              <a:ext uri="{FF2B5EF4-FFF2-40B4-BE49-F238E27FC236}">
                <a16:creationId xmlns:a16="http://schemas.microsoft.com/office/drawing/2014/main" id="{F857911C-1B61-1108-27A5-0D77D3057B58}"/>
              </a:ext>
            </a:extLst>
          </p:cNvPr>
          <p:cNvSpPr/>
          <p:nvPr/>
        </p:nvSpPr>
        <p:spPr>
          <a:xfrm>
            <a:off x="641131" y="794381"/>
            <a:ext cx="147145" cy="357352"/>
          </a:xfrm>
          <a:prstGeom prst="rect">
            <a:avLst/>
          </a:prstGeom>
          <a:solidFill>
            <a:srgbClr val="264A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B29FA1-62F6-0F5A-38FA-12D84B1A8303}"/>
              </a:ext>
            </a:extLst>
          </p:cNvPr>
          <p:cNvSpPr txBox="1"/>
          <p:nvPr/>
        </p:nvSpPr>
        <p:spPr>
          <a:xfrm>
            <a:off x="10224543" y="417249"/>
            <a:ext cx="16850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ko-KR" altLang="en-US" sz="1600" b="1" dirty="0" err="1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머신러닝</a:t>
            </a:r>
            <a:r>
              <a:rPr kumimoji="1" lang="ko-KR" altLang="en-US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최종발표</a:t>
            </a:r>
            <a:endParaRPr kumimoji="1" lang="ko-Kore-US" altLang="en-US" sz="1600" b="1" dirty="0">
              <a:solidFill>
                <a:srgbClr val="264A8E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269AC30-AB5D-18BA-7907-B105308CE2FC}"/>
              </a:ext>
            </a:extLst>
          </p:cNvPr>
          <p:cNvSpPr txBox="1"/>
          <p:nvPr/>
        </p:nvSpPr>
        <p:spPr>
          <a:xfrm>
            <a:off x="880556" y="742224"/>
            <a:ext cx="60973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spc="-60" smtClean="0">
                <a:latin typeface="NanumGothic" panose="020D0604000000000000" pitchFamily="34" charset="-127"/>
                <a:ea typeface="NanumGothic" panose="020D0604000000000000" pitchFamily="34" charset="-127"/>
              </a:rPr>
              <a:t>2.</a:t>
            </a:r>
            <a:r>
              <a:rPr kumimoji="1" lang="ko-KR" altLang="en-US" sz="2400" b="1" spc="-60" smtClean="0">
                <a:latin typeface="NanumGothic" panose="020D0604000000000000" pitchFamily="34" charset="-127"/>
                <a:ea typeface="NanumGothic" panose="020D0604000000000000" pitchFamily="34" charset="-127"/>
              </a:rPr>
              <a:t> 데이터 분석 및 전처리</a:t>
            </a:r>
            <a:endParaRPr kumimoji="1" lang="ko-Kore-US" altLang="en-US" sz="2400" b="1" spc="-6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827EBDD-E004-B8D2-FDA0-960EBB3097D7}"/>
              </a:ext>
            </a:extLst>
          </p:cNvPr>
          <p:cNvSpPr txBox="1"/>
          <p:nvPr/>
        </p:nvSpPr>
        <p:spPr>
          <a:xfrm>
            <a:off x="788276" y="1029103"/>
            <a:ext cx="609442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1800" spc="-60" smtClean="0">
                <a:latin typeface="NanumGothic" panose="020D0604000000000000" pitchFamily="34" charset="-127"/>
                <a:ea typeface="NanumGothic" panose="020D0604000000000000" pitchFamily="34" charset="-127"/>
              </a:rPr>
              <a:t>Pipeline: 0 </a:t>
            </a:r>
            <a:r>
              <a:rPr kumimoji="1" lang="ko-KR" altLang="en-US" sz="1800" spc="-60" smtClean="0">
                <a:latin typeface="NanumGothic" panose="020D0604000000000000" pitchFamily="34" charset="-127"/>
                <a:ea typeface="NanumGothic" panose="020D0604000000000000" pitchFamily="34" charset="-127"/>
              </a:rPr>
              <a:t>개요</a:t>
            </a:r>
            <a:endParaRPr kumimoji="1" lang="en-US" altLang="ko-KR" sz="1800" spc="-6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3185207" y="2001764"/>
            <a:ext cx="5549276" cy="30469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sz="2400" b="1" spc="-60" smtClean="0">
                <a:latin typeface="NanumGothic" panose="020D0604000000000000" pitchFamily="34" charset="-127"/>
                <a:ea typeface="NanumGothic" panose="020D0604000000000000" pitchFamily="34" charset="-127"/>
              </a:rPr>
              <a:t>1. Normalize: </a:t>
            </a:r>
            <a:r>
              <a:rPr kumimoji="1" lang="en-US" altLang="ko-KR" sz="2400" spc="-60" smtClean="0">
                <a:latin typeface="NanumGothic" panose="020D0604000000000000" pitchFamily="34" charset="-127"/>
                <a:ea typeface="NanumGothic" panose="020D0604000000000000" pitchFamily="34" charset="-127"/>
              </a:rPr>
              <a:t>Feature </a:t>
            </a:r>
            <a:r>
              <a:rPr kumimoji="1" lang="ko-KR" altLang="en-US" sz="2400" spc="-60" smtClean="0">
                <a:latin typeface="NanumGothic" panose="020D0604000000000000" pitchFamily="34" charset="-127"/>
                <a:ea typeface="NanumGothic" panose="020D0604000000000000" pitchFamily="34" charset="-127"/>
              </a:rPr>
              <a:t>값 상이</a:t>
            </a:r>
            <a:endParaRPr kumimoji="1" lang="en-US" altLang="ko-KR" sz="2400" spc="-60" smtClean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200000"/>
              </a:lnSpc>
            </a:pPr>
            <a:r>
              <a:rPr kumimoji="1" lang="en-US" altLang="ko-KR" sz="2400" b="1" spc="-60" smtClean="0">
                <a:latin typeface="NanumGothic" panose="020D0604000000000000" pitchFamily="34" charset="-127"/>
                <a:ea typeface="NanumGothic" panose="020D0604000000000000" pitchFamily="34" charset="-127"/>
              </a:rPr>
              <a:t>2. Denosing: </a:t>
            </a:r>
            <a:r>
              <a:rPr kumimoji="1" lang="en-US" altLang="ko-KR" sz="2400" spc="-60" smtClean="0">
                <a:latin typeface="NanumGothic" panose="020D0604000000000000" pitchFamily="34" charset="-127"/>
                <a:ea typeface="NanumGothic" panose="020D0604000000000000" pitchFamily="34" charset="-127"/>
              </a:rPr>
              <a:t>Noise </a:t>
            </a:r>
            <a:r>
              <a:rPr kumimoji="1" lang="ko-KR" altLang="en-US" sz="2400" spc="-60" smtClean="0">
                <a:latin typeface="NanumGothic" panose="020D0604000000000000" pitchFamily="34" charset="-127"/>
                <a:ea typeface="NanumGothic" panose="020D0604000000000000" pitchFamily="34" charset="-127"/>
              </a:rPr>
              <a:t>존재할 경우 없애기</a:t>
            </a:r>
            <a:endParaRPr kumimoji="1" lang="en-US" altLang="ko-KR" sz="2400" spc="-60" smtClean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200000"/>
              </a:lnSpc>
            </a:pPr>
            <a:r>
              <a:rPr kumimoji="1" lang="en-US" altLang="ko-KR" sz="2400" b="1" spc="-60" smtClean="0">
                <a:latin typeface="NanumGothic" panose="020D0604000000000000" pitchFamily="34" charset="-127"/>
                <a:ea typeface="NanumGothic" panose="020D0604000000000000" pitchFamily="34" charset="-127"/>
              </a:rPr>
              <a:t>3. Centering: </a:t>
            </a:r>
            <a:r>
              <a:rPr kumimoji="1" lang="ko-KR" altLang="en-US" sz="2400" spc="-60" smtClean="0">
                <a:latin typeface="NanumGothic" panose="020D0604000000000000" pitchFamily="34" charset="-127"/>
                <a:ea typeface="NanumGothic" panose="020D0604000000000000" pitchFamily="34" charset="-127"/>
              </a:rPr>
              <a:t>중앙에 위치하도록 수정하기</a:t>
            </a:r>
            <a:endParaRPr kumimoji="1" lang="en-US" altLang="ko-KR" sz="2400" spc="-60" smtClean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200000"/>
              </a:lnSpc>
            </a:pPr>
            <a:r>
              <a:rPr kumimoji="1" lang="en-US" altLang="ko-KR" sz="2400" b="1" spc="-60" smtClean="0">
                <a:latin typeface="NanumGothic" panose="020D0604000000000000" pitchFamily="34" charset="-127"/>
                <a:ea typeface="NanumGothic" panose="020D0604000000000000" pitchFamily="34" charset="-127"/>
              </a:rPr>
              <a:t>4. Enlargning: </a:t>
            </a:r>
            <a:r>
              <a:rPr kumimoji="1" lang="ko-KR" altLang="en-US" sz="2400" spc="-60" smtClean="0">
                <a:latin typeface="NanumGothic" panose="020D0604000000000000" pitchFamily="34" charset="-127"/>
                <a:ea typeface="NanumGothic" panose="020D0604000000000000" pitchFamily="34" charset="-127"/>
              </a:rPr>
              <a:t>작은 데이터 크게 만들기</a:t>
            </a:r>
            <a:endParaRPr lang="ko-KR" altLang="en-US" sz="2400"/>
          </a:p>
        </p:txBody>
      </p:sp>
    </p:spTree>
    <p:extLst>
      <p:ext uri="{BB962C8B-B14F-4D97-AF65-F5344CB8AC3E}">
        <p14:creationId xmlns:p14="http://schemas.microsoft.com/office/powerpoint/2010/main" val="2410812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1">
            <a:extLst>
              <a:ext uri="{FF2B5EF4-FFF2-40B4-BE49-F238E27FC236}">
                <a16:creationId xmlns:a16="http://schemas.microsoft.com/office/drawing/2014/main" id="{DECDE4C4-4479-5BE9-2C94-BEF56CBF52C5}"/>
              </a:ext>
            </a:extLst>
          </p:cNvPr>
          <p:cNvSpPr/>
          <p:nvPr/>
        </p:nvSpPr>
        <p:spPr>
          <a:xfrm>
            <a:off x="0" y="0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5" name="직사각형 7">
            <a:extLst>
              <a:ext uri="{FF2B5EF4-FFF2-40B4-BE49-F238E27FC236}">
                <a16:creationId xmlns:a16="http://schemas.microsoft.com/office/drawing/2014/main" id="{AD23F40C-635A-8694-E614-DB475FBC826C}"/>
              </a:ext>
            </a:extLst>
          </p:cNvPr>
          <p:cNvSpPr/>
          <p:nvPr/>
        </p:nvSpPr>
        <p:spPr>
          <a:xfrm>
            <a:off x="0" y="6626772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7" name="직사각형 16">
            <a:extLst>
              <a:ext uri="{FF2B5EF4-FFF2-40B4-BE49-F238E27FC236}">
                <a16:creationId xmlns:a16="http://schemas.microsoft.com/office/drawing/2014/main" id="{F857911C-1B61-1108-27A5-0D77D3057B58}"/>
              </a:ext>
            </a:extLst>
          </p:cNvPr>
          <p:cNvSpPr/>
          <p:nvPr/>
        </p:nvSpPr>
        <p:spPr>
          <a:xfrm>
            <a:off x="641131" y="794381"/>
            <a:ext cx="147145" cy="357352"/>
          </a:xfrm>
          <a:prstGeom prst="rect">
            <a:avLst/>
          </a:prstGeom>
          <a:solidFill>
            <a:srgbClr val="264A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B29FA1-62F6-0F5A-38FA-12D84B1A8303}"/>
              </a:ext>
            </a:extLst>
          </p:cNvPr>
          <p:cNvSpPr txBox="1"/>
          <p:nvPr/>
        </p:nvSpPr>
        <p:spPr>
          <a:xfrm>
            <a:off x="10224543" y="417249"/>
            <a:ext cx="16850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ko-KR" altLang="en-US" sz="1600" b="1" dirty="0" err="1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머신러닝</a:t>
            </a:r>
            <a:r>
              <a:rPr kumimoji="1" lang="ko-KR" altLang="en-US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최종발표</a:t>
            </a:r>
            <a:endParaRPr kumimoji="1" lang="ko-Kore-US" altLang="en-US" sz="1600" b="1" dirty="0">
              <a:solidFill>
                <a:srgbClr val="264A8E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269AC30-AB5D-18BA-7907-B105308CE2FC}"/>
              </a:ext>
            </a:extLst>
          </p:cNvPr>
          <p:cNvSpPr txBox="1"/>
          <p:nvPr/>
        </p:nvSpPr>
        <p:spPr>
          <a:xfrm>
            <a:off x="880556" y="742224"/>
            <a:ext cx="60973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spc="-60" smtClean="0">
                <a:latin typeface="NanumGothic" panose="020D0604000000000000" pitchFamily="34" charset="-127"/>
                <a:ea typeface="NanumGothic" panose="020D0604000000000000" pitchFamily="34" charset="-127"/>
              </a:rPr>
              <a:t>2.</a:t>
            </a:r>
            <a:r>
              <a:rPr kumimoji="1" lang="ko-KR" altLang="en-US" sz="2400" b="1" spc="-60" smtClean="0">
                <a:latin typeface="NanumGothic" panose="020D0604000000000000" pitchFamily="34" charset="-127"/>
                <a:ea typeface="NanumGothic" panose="020D0604000000000000" pitchFamily="34" charset="-127"/>
              </a:rPr>
              <a:t> 데이터 분석 및 전처리</a:t>
            </a:r>
            <a:endParaRPr kumimoji="1" lang="ko-Kore-US" altLang="en-US" sz="2400" b="1" spc="-6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827EBDD-E004-B8D2-FDA0-960EBB3097D7}"/>
              </a:ext>
            </a:extLst>
          </p:cNvPr>
          <p:cNvSpPr txBox="1"/>
          <p:nvPr/>
        </p:nvSpPr>
        <p:spPr>
          <a:xfrm>
            <a:off x="788276" y="1029103"/>
            <a:ext cx="6094428" cy="5632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1800" spc="-60" smtClean="0">
                <a:latin typeface="NanumGothic" panose="020D0604000000000000" pitchFamily="34" charset="-127"/>
                <a:ea typeface="NanumGothic" panose="020D0604000000000000" pitchFamily="34" charset="-127"/>
              </a:rPr>
              <a:t>Pipeline: </a:t>
            </a:r>
            <a:r>
              <a:rPr kumimoji="1" lang="en-US" altLang="ko-KR" sz="1800" b="1" spc="-60" smtClean="0">
                <a:latin typeface="NanumGothic" panose="020D0604000000000000" pitchFamily="34" charset="-127"/>
                <a:ea typeface="NanumGothic" panose="020D0604000000000000" pitchFamily="34" charset="-127"/>
              </a:rPr>
              <a:t>1. Normalize</a:t>
            </a:r>
            <a:endParaRPr kumimoji="1" lang="en-US" altLang="ko-KR" sz="1800" b="1" spc="-6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7745" y="2142577"/>
            <a:ext cx="3000375" cy="40957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277745" y="1713859"/>
            <a:ext cx="1821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KNN: 0.83 // 0.88</a:t>
            </a:r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6377605" y="4394720"/>
            <a:ext cx="18165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MLP: 0.80 // 0.84</a:t>
            </a:r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6278120" y="1680912"/>
            <a:ext cx="3370795" cy="25853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b="1" spc="-60" smtClean="0">
                <a:latin typeface="NanumGothic" panose="020D0604000000000000" pitchFamily="34" charset="-127"/>
                <a:ea typeface="NanumGothic" panose="020D0604000000000000" pitchFamily="34" charset="-127"/>
              </a:rPr>
              <a:t>1. No Scaler</a:t>
            </a:r>
          </a:p>
          <a:p>
            <a:r>
              <a:rPr kumimoji="1" lang="en-US" altLang="ko-KR" b="1" spc="-60" smtClean="0">
                <a:latin typeface="NanumGothic" panose="020D0604000000000000" pitchFamily="34" charset="-127"/>
                <a:ea typeface="NanumGothic" panose="020D0604000000000000" pitchFamily="34" charset="-127"/>
              </a:rPr>
              <a:t>2. Standard Scaler</a:t>
            </a:r>
          </a:p>
          <a:p>
            <a:r>
              <a:rPr kumimoji="1" lang="en-US" altLang="ko-KR" b="1" spc="-60">
                <a:latin typeface="NanumGothic" panose="020D0604000000000000" pitchFamily="34" charset="-127"/>
                <a:ea typeface="NanumGothic" panose="020D0604000000000000" pitchFamily="34" charset="-127"/>
              </a:rPr>
              <a:t>3</a:t>
            </a:r>
            <a:r>
              <a:rPr kumimoji="1" lang="en-US" altLang="ko-KR" b="1" spc="-60" smtClean="0">
                <a:latin typeface="NanumGothic" panose="020D0604000000000000" pitchFamily="34" charset="-127"/>
                <a:ea typeface="NanumGothic" panose="020D0604000000000000" pitchFamily="34" charset="-127"/>
              </a:rPr>
              <a:t>. Robust Scaler</a:t>
            </a:r>
          </a:p>
          <a:p>
            <a:r>
              <a:rPr kumimoji="1" lang="en-US" altLang="ko-KR" b="1" spc="-60">
                <a:latin typeface="NanumGothic" panose="020D0604000000000000" pitchFamily="34" charset="-127"/>
                <a:ea typeface="NanumGothic" panose="020D0604000000000000" pitchFamily="34" charset="-127"/>
              </a:rPr>
              <a:t>4</a:t>
            </a:r>
            <a:r>
              <a:rPr kumimoji="1" lang="en-US" altLang="ko-KR" b="1" spc="-60" smtClean="0">
                <a:latin typeface="NanumGothic" panose="020D0604000000000000" pitchFamily="34" charset="-127"/>
                <a:ea typeface="NanumGothic" panose="020D0604000000000000" pitchFamily="34" charset="-127"/>
              </a:rPr>
              <a:t>. MinMax Scaler</a:t>
            </a:r>
            <a:endParaRPr kumimoji="1" lang="en-US" altLang="ko-KR" b="1" spc="-6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kumimoji="1" lang="en-US" altLang="ko-KR" b="1" spc="-60">
                <a:latin typeface="NanumGothic" panose="020D0604000000000000" pitchFamily="34" charset="-127"/>
                <a:ea typeface="NanumGothic" panose="020D0604000000000000" pitchFamily="34" charset="-127"/>
              </a:rPr>
              <a:t>5</a:t>
            </a:r>
            <a:r>
              <a:rPr kumimoji="1" lang="en-US" altLang="ko-KR" b="1" spc="-60" smtClean="0">
                <a:latin typeface="NanumGothic" panose="020D0604000000000000" pitchFamily="34" charset="-127"/>
                <a:ea typeface="NanumGothic" panose="020D0604000000000000" pitchFamily="34" charset="-127"/>
              </a:rPr>
              <a:t>. Normalizer</a:t>
            </a:r>
          </a:p>
          <a:p>
            <a:endParaRPr kumimoji="1" lang="en-US" altLang="ko-KR" b="1" spc="-6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kumimoji="1" lang="ko-KR" altLang="en-US" b="1" spc="-60" smtClean="0">
                <a:latin typeface="NanumGothic" panose="020D0604000000000000" pitchFamily="34" charset="-127"/>
                <a:ea typeface="NanumGothic" panose="020D0604000000000000" pitchFamily="34" charset="-127"/>
              </a:rPr>
              <a:t>대부분 모델</a:t>
            </a:r>
            <a:r>
              <a:rPr kumimoji="1" lang="en-US" altLang="ko-KR" b="1" spc="-60" smtClean="0">
                <a:latin typeface="NanumGothic" panose="020D0604000000000000" pitchFamily="34" charset="-127"/>
                <a:ea typeface="NanumGothic" panose="020D0604000000000000" pitchFamily="34" charset="-127"/>
              </a:rPr>
              <a:t>:</a:t>
            </a:r>
          </a:p>
          <a:p>
            <a:r>
              <a:rPr kumimoji="1" lang="en-US" altLang="ko-KR" b="1" spc="-60" smtClean="0">
                <a:latin typeface="NanumGothic" panose="020D0604000000000000" pitchFamily="34" charset="-127"/>
                <a:ea typeface="NanumGothic" panose="020D0604000000000000" pitchFamily="34" charset="-127"/>
              </a:rPr>
              <a:t>Normalizer </a:t>
            </a:r>
            <a:r>
              <a:rPr kumimoji="1" lang="ko-KR" altLang="en-US" b="1" spc="-60" smtClean="0">
                <a:latin typeface="NanumGothic" panose="020D0604000000000000" pitchFamily="34" charset="-127"/>
                <a:ea typeface="NanumGothic" panose="020D0604000000000000" pitchFamily="34" charset="-127"/>
              </a:rPr>
              <a:t>사용시 성능 향상 최대</a:t>
            </a:r>
            <a:endParaRPr kumimoji="1" lang="en-US" altLang="ko-KR" b="1" spc="-60" smtClean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kumimoji="1" lang="en-US" altLang="ko-KR" b="1" spc="-60" smtClean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kumimoji="1" lang="ko-KR" altLang="en-US" b="1" spc="-60" smtClean="0">
                <a:latin typeface="NanumGothic" panose="020D0604000000000000" pitchFamily="34" charset="-127"/>
                <a:ea typeface="NanumGothic" panose="020D0604000000000000" pitchFamily="34" charset="-127"/>
              </a:rPr>
              <a:t>소수점 두자리 값 차이 정도</a:t>
            </a:r>
            <a:r>
              <a:rPr kumimoji="1" lang="en-US" altLang="ko-KR" b="1" spc="-60" smtClean="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  <a:endParaRPr lang="ko-KR" altLang="en-US" b="1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7605" y="4802415"/>
            <a:ext cx="3171825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774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3652</TotalTime>
  <Words>1828</Words>
  <Application>Microsoft Office PowerPoint</Application>
  <PresentationFormat>와이드스크린</PresentationFormat>
  <Paragraphs>586</Paragraphs>
  <Slides>34</Slides>
  <Notes>34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43" baseType="lpstr">
      <vt:lpstr>NanumGothic</vt:lpstr>
      <vt:lpstr>Arial</vt:lpstr>
      <vt:lpstr>Times New Roman</vt:lpstr>
      <vt:lpstr>Pretendard</vt:lpstr>
      <vt:lpstr>Calibri Light</vt:lpstr>
      <vt:lpstr>Calibri</vt:lpstr>
      <vt:lpstr>Wingdings</vt:lpstr>
      <vt:lpstr>맑은 고딕</vt:lpstr>
      <vt:lpstr>Office Theme</vt:lpstr>
      <vt:lpstr>최종 발표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중간 발표</dc:title>
  <dc:creator>정하연</dc:creator>
  <cp:lastModifiedBy>Altair</cp:lastModifiedBy>
  <cp:revision>207</cp:revision>
  <dcterms:created xsi:type="dcterms:W3CDTF">2023-11-19T13:46:10Z</dcterms:created>
  <dcterms:modified xsi:type="dcterms:W3CDTF">2023-12-03T11:30:19Z</dcterms:modified>
</cp:coreProperties>
</file>